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272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291" r:id="rId20"/>
    <p:sldId id="326" r:id="rId21"/>
    <p:sldId id="325" r:id="rId22"/>
    <p:sldId id="287" r:id="rId23"/>
    <p:sldId id="289" r:id="rId24"/>
    <p:sldId id="290" r:id="rId25"/>
    <p:sldId id="298" r:id="rId26"/>
    <p:sldId id="305" r:id="rId27"/>
    <p:sldId id="301" r:id="rId28"/>
    <p:sldId id="299" r:id="rId29"/>
    <p:sldId id="304" r:id="rId30"/>
    <p:sldId id="288" r:id="rId31"/>
    <p:sldId id="296" r:id="rId32"/>
    <p:sldId id="297" r:id="rId33"/>
    <p:sldId id="294" r:id="rId34"/>
    <p:sldId id="323" r:id="rId35"/>
    <p:sldId id="324" r:id="rId36"/>
  </p:sldIdLst>
  <p:sldSz cx="9906000" cy="6858000" type="A4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D20"/>
    <a:srgbClr val="FF5050"/>
    <a:srgbClr val="33CC33"/>
    <a:srgbClr val="99FF33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06" autoAdjust="0"/>
    <p:restoredTop sz="86419" autoAdjust="0"/>
  </p:normalViewPr>
  <p:slideViewPr>
    <p:cSldViewPr>
      <p:cViewPr varScale="1">
        <p:scale>
          <a:sx n="74" d="100"/>
          <a:sy n="74" d="100"/>
        </p:scale>
        <p:origin x="-70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notesViewPr>
    <p:cSldViewPr>
      <p:cViewPr varScale="1">
        <p:scale>
          <a:sx n="93" d="100"/>
          <a:sy n="93" d="100"/>
        </p:scale>
        <p:origin x="-2814" y="-102"/>
      </p:cViewPr>
      <p:guideLst>
        <p:guide orient="horz" pos="3127"/>
        <p:guide pos="2141"/>
      </p:guideLst>
    </p:cSldViewPr>
  </p:notes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E29BEB-5D1F-45DA-AE5F-37AADD32E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E1AA8BE-C15F-4A95-8442-8B8D53848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B13E8-FF1E-46EB-87F7-641D8806DE97}" type="slidenum">
              <a:rPr lang="en-GB"/>
              <a:pPr/>
              <a:t>1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6863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7040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E28FC-FBED-4751-8355-DC9969ADD96C}" type="slidenum">
              <a:rPr lang="en-GB"/>
              <a:pPr/>
              <a:t>2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275C4-1832-47AD-88DB-BF67B98D0585}" type="slidenum">
              <a:rPr lang="en-GB"/>
              <a:pPr/>
              <a:t>3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DA480-2901-4F72-B21C-3F169DB1F706}" type="slidenum">
              <a:rPr lang="en-GB"/>
              <a:pPr/>
              <a:t>4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F84FD-C07B-4C76-A360-2B8CC981B17E}" type="slidenum">
              <a:rPr lang="en-GB"/>
              <a:pPr/>
              <a:t>5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DD05F-AA32-4B31-AFDE-221B0E019FE2}" type="slidenum">
              <a:rPr lang="en-GB"/>
              <a:pPr/>
              <a:t>6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3CD03-0988-4C43-99A6-6B6603BB5A21}" type="slidenum">
              <a:rPr lang="en-GB"/>
              <a:pPr/>
              <a:t>7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DCA1E-9D3C-44CD-B0D3-09313A125DC4}" type="slidenum">
              <a:rPr lang="en-GB"/>
              <a:pPr/>
              <a:t>8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80037" cy="37242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B34D9-CEBD-4A0E-9E09-E15DB624239A}" type="slidenum">
              <a:rPr lang="en-GB"/>
              <a:pPr/>
              <a:t>9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80037" cy="3724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3379788"/>
            <a:ext cx="9906000" cy="246062"/>
            <a:chOff x="0" y="2129"/>
            <a:chExt cx="6240" cy="15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29"/>
              <a:ext cx="2436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557" y="2129"/>
              <a:ext cx="445" cy="155"/>
            </a:xfrm>
            <a:prstGeom prst="rect">
              <a:avLst/>
            </a:prstGeom>
            <a:solidFill>
              <a:srgbClr val="9F2D2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49" y="2129"/>
              <a:ext cx="149" cy="155"/>
            </a:xfrm>
            <a:prstGeom prst="rect">
              <a:avLst/>
            </a:prstGeom>
            <a:solidFill>
              <a:srgbClr val="7498C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476" y="2129"/>
              <a:ext cx="89" cy="155"/>
            </a:xfrm>
            <a:prstGeom prst="rect">
              <a:avLst/>
            </a:prstGeom>
            <a:solidFill>
              <a:srgbClr val="FF9A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398" y="2129"/>
              <a:ext cx="1842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11" name="Picture 12" descr="EUMETSATLogo_hor_noTagline_gradi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663" y="6270625"/>
            <a:ext cx="2124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228600" y="6324600"/>
            <a:ext cx="34559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</a:rPr>
              <a:t>North America / Europe Data Exchange Meeting</a:t>
            </a:r>
          </a:p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</a:rPr>
              <a:t>ECMWF, Reading, 9 - 11 December 2009</a:t>
            </a:r>
          </a:p>
          <a:p>
            <a:pPr algn="l">
              <a:lnSpc>
                <a:spcPct val="0"/>
              </a:lnSpc>
              <a:defRPr/>
            </a:pPr>
            <a:endParaRPr lang="en-GB" dirty="0">
              <a:latin typeface="Times New Roman" pitchFamily="18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204788"/>
            <a:ext cx="5676900" cy="30321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3952875"/>
            <a:ext cx="5694363" cy="10795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421563" y="3384550"/>
            <a:ext cx="2311400" cy="236538"/>
          </a:xfrm>
        </p:spPr>
        <p:txBody>
          <a:bodyPr lIns="91440" tIns="45720" rIns="91440" bIns="45720"/>
          <a:lstStyle>
            <a:lvl1pPr algn="r">
              <a:defRPr sz="9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4375" y="128588"/>
            <a:ext cx="22479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675" y="128588"/>
            <a:ext cx="65913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128588"/>
            <a:ext cx="8986837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0675" y="1606550"/>
            <a:ext cx="8991600" cy="447833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606550"/>
            <a:ext cx="4419600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675" y="1606550"/>
            <a:ext cx="4419600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8588"/>
            <a:ext cx="898683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606550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here..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34963" y="6523038"/>
            <a:ext cx="509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A91EE937-078B-4CCC-ACE2-AE89D89B8B0D}" type="slidenum">
              <a:rPr lang="de-DE" sz="10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000">
              <a:solidFill>
                <a:srgbClr val="5F758D"/>
              </a:solidFill>
              <a:latin typeface="Century Gothic" pitchFamily="34" charset="0"/>
            </a:endParaRPr>
          </a:p>
        </p:txBody>
      </p:sp>
      <p:pic>
        <p:nvPicPr>
          <p:cNvPr id="1029" name="Picture 5" descr="EUMETSATLogo_hor_noTagline_gradien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9663" y="6270625"/>
            <a:ext cx="2124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6163" y="6486525"/>
            <a:ext cx="23098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239838"/>
            <a:ext cx="9906000" cy="95250"/>
            <a:chOff x="0" y="2129"/>
            <a:chExt cx="6240" cy="155"/>
          </a:xfrm>
        </p:grpSpPr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0" y="2129"/>
              <a:ext cx="2436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2557" y="2129"/>
              <a:ext cx="445" cy="155"/>
            </a:xfrm>
            <a:prstGeom prst="rect">
              <a:avLst/>
            </a:prstGeom>
            <a:solidFill>
              <a:srgbClr val="9F2D2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2" name="Rectangle 10"/>
            <p:cNvSpPr>
              <a:spLocks noChangeArrowheads="1"/>
            </p:cNvSpPr>
            <p:nvPr/>
          </p:nvSpPr>
          <p:spPr bwMode="auto">
            <a:xfrm>
              <a:off x="3149" y="2129"/>
              <a:ext cx="149" cy="155"/>
            </a:xfrm>
            <a:prstGeom prst="rect">
              <a:avLst/>
            </a:prstGeom>
            <a:solidFill>
              <a:srgbClr val="7498C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3476" y="2129"/>
              <a:ext cx="89" cy="155"/>
            </a:xfrm>
            <a:prstGeom prst="rect">
              <a:avLst/>
            </a:prstGeom>
            <a:solidFill>
              <a:srgbClr val="FF9A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4398" y="2129"/>
              <a:ext cx="1842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B34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elliott@eumetsat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metsat.in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229100" y="195263"/>
            <a:ext cx="56769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GB" sz="3200" b="1">
                <a:solidFill>
                  <a:schemeClr val="bg1"/>
                </a:solidFill>
                <a:latin typeface="Century Gothic" pitchFamily="34" charset="0"/>
              </a:rPr>
              <a:t>EUMETSAT Operational Status - 2009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70400" y="4514850"/>
            <a:ext cx="4281488" cy="12080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Simon Elliott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Meteorological Operations Division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hlinkClick r:id="rId3"/>
              </a:rPr>
              <a:t>simon.elliott@eumetsat.int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Heavy Ion Risk Assessment – Steady State Flux (NOAA)</a:t>
            </a:r>
          </a:p>
        </p:txBody>
      </p:sp>
      <p:pic>
        <p:nvPicPr>
          <p:cNvPr id="12291" name="Picture 3" descr="LET_GCR"/>
          <p:cNvPicPr>
            <a:picLocks noChangeAspect="1" noChangeArrowheads="1"/>
          </p:cNvPicPr>
          <p:nvPr/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-731838" y="1374775"/>
            <a:ext cx="1063783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81175" y="1246188"/>
            <a:ext cx="6462713" cy="1381125"/>
          </a:xfrm>
          <a:solidFill>
            <a:schemeClr val="hlink"/>
          </a:solidFill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GB" sz="2000" smtClean="0"/>
              <a:t>Map of radiation Steady State Flux (NOAA):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GB" sz="2000" smtClean="0"/>
              <a:t>Blue zone : low risk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GB" sz="2000" smtClean="0"/>
              <a:t>Red zone : high risk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GB" sz="2000" smtClean="0"/>
              <a:t>Yellow shape : South Atlantic Anomaly</a:t>
            </a: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1906588" y="3797300"/>
            <a:ext cx="3332162" cy="1828800"/>
          </a:xfrm>
          <a:custGeom>
            <a:avLst/>
            <a:gdLst>
              <a:gd name="T0" fmla="*/ 0 w 2099"/>
              <a:gd name="T1" fmla="*/ 381 h 1152"/>
              <a:gd name="T2" fmla="*/ 742 w 2099"/>
              <a:gd name="T3" fmla="*/ 97 h 1152"/>
              <a:gd name="T4" fmla="*/ 1337 w 2099"/>
              <a:gd name="T5" fmla="*/ 0 h 1152"/>
              <a:gd name="T6" fmla="*/ 2099 w 2099"/>
              <a:gd name="T7" fmla="*/ 595 h 1152"/>
              <a:gd name="T8" fmla="*/ 2011 w 2099"/>
              <a:gd name="T9" fmla="*/ 732 h 1152"/>
              <a:gd name="T10" fmla="*/ 986 w 2099"/>
              <a:gd name="T11" fmla="*/ 1152 h 1152"/>
              <a:gd name="T12" fmla="*/ 517 w 2099"/>
              <a:gd name="T13" fmla="*/ 1152 h 1152"/>
              <a:gd name="T14" fmla="*/ 0 w 2099"/>
              <a:gd name="T15" fmla="*/ 381 h 1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99"/>
              <a:gd name="T25" fmla="*/ 0 h 1152"/>
              <a:gd name="T26" fmla="*/ 2099 w 2099"/>
              <a:gd name="T27" fmla="*/ 1152 h 1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99" h="1152">
                <a:moveTo>
                  <a:pt x="0" y="381"/>
                </a:moveTo>
                <a:lnTo>
                  <a:pt x="742" y="97"/>
                </a:lnTo>
                <a:lnTo>
                  <a:pt x="1337" y="0"/>
                </a:lnTo>
                <a:lnTo>
                  <a:pt x="2099" y="595"/>
                </a:lnTo>
                <a:lnTo>
                  <a:pt x="2011" y="732"/>
                </a:lnTo>
                <a:lnTo>
                  <a:pt x="986" y="1152"/>
                </a:lnTo>
                <a:lnTo>
                  <a:pt x="517" y="1152"/>
                </a:lnTo>
                <a:lnTo>
                  <a:pt x="0" y="381"/>
                </a:lnTo>
                <a:close/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spcBef>
                <a:spcPct val="30000"/>
              </a:spcBef>
            </a:pPr>
            <a:r>
              <a:rPr lang="en-GB" sz="3200" smtClean="0"/>
              <a:t>HRPT: Current and future switch-on scenarios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040563" y="1268413"/>
            <a:ext cx="2865437" cy="55895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7040563" y="3357563"/>
            <a:ext cx="2865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>
                <a:solidFill>
                  <a:srgbClr val="FFFF99"/>
                </a:solidFill>
                <a:latin typeface="Arial" charset="0"/>
              </a:rPr>
              <a:t>Under investigation: </a:t>
            </a:r>
            <a:r>
              <a:rPr lang="en-GB" sz="2600">
                <a:solidFill>
                  <a:srgbClr val="FFFF99"/>
                </a:solidFill>
                <a:latin typeface="Arial" charset="0"/>
              </a:rPr>
              <a:t>Globalisation of AHRPT service…</a:t>
            </a:r>
          </a:p>
        </p:txBody>
      </p:sp>
      <p:pic>
        <p:nvPicPr>
          <p:cNvPr id="13317" name="Picture 5" descr="zone_fi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9475" y="981075"/>
            <a:ext cx="7920038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6021388"/>
            <a:ext cx="7905750" cy="8366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3050" y="2220913"/>
            <a:ext cx="6551613" cy="2647950"/>
            <a:chOff x="172" y="1399"/>
            <a:chExt cx="4127" cy="1668"/>
          </a:xfrm>
        </p:grpSpPr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790" y="1399"/>
              <a:ext cx="1509" cy="1532"/>
            </a:xfrm>
            <a:custGeom>
              <a:avLst/>
              <a:gdLst>
                <a:gd name="T0" fmla="*/ 9 w 1509"/>
                <a:gd name="T1" fmla="*/ 157 h 1532"/>
                <a:gd name="T2" fmla="*/ 1495 w 1509"/>
                <a:gd name="T3" fmla="*/ 147 h 1532"/>
                <a:gd name="T4" fmla="*/ 1509 w 1509"/>
                <a:gd name="T5" fmla="*/ 1351 h 1532"/>
                <a:gd name="T6" fmla="*/ 1192 w 1509"/>
                <a:gd name="T7" fmla="*/ 1351 h 1532"/>
                <a:gd name="T8" fmla="*/ 1192 w 1509"/>
                <a:gd name="T9" fmla="*/ 1532 h 1532"/>
                <a:gd name="T10" fmla="*/ 693 w 1509"/>
                <a:gd name="T11" fmla="*/ 1532 h 1532"/>
                <a:gd name="T12" fmla="*/ 693 w 1509"/>
                <a:gd name="T13" fmla="*/ 1351 h 1532"/>
                <a:gd name="T14" fmla="*/ 285 w 1509"/>
                <a:gd name="T15" fmla="*/ 1351 h 1532"/>
                <a:gd name="T16" fmla="*/ 330 w 1509"/>
                <a:gd name="T17" fmla="*/ 1033 h 1532"/>
                <a:gd name="T18" fmla="*/ 285 w 1509"/>
                <a:gd name="T19" fmla="*/ 988 h 1532"/>
                <a:gd name="T20" fmla="*/ 375 w 1509"/>
                <a:gd name="T21" fmla="*/ 398 h 1532"/>
                <a:gd name="T22" fmla="*/ 292 w 1509"/>
                <a:gd name="T23" fmla="*/ 319 h 1532"/>
                <a:gd name="T24" fmla="*/ 39 w 1509"/>
                <a:gd name="T25" fmla="*/ 208 h 1532"/>
                <a:gd name="T26" fmla="*/ 9 w 1509"/>
                <a:gd name="T27" fmla="*/ 157 h 1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09"/>
                <a:gd name="T43" fmla="*/ 0 h 1532"/>
                <a:gd name="T44" fmla="*/ 1509 w 1509"/>
                <a:gd name="T45" fmla="*/ 1532 h 1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09" h="1532">
                  <a:moveTo>
                    <a:pt x="9" y="157"/>
                  </a:moveTo>
                  <a:cubicBezTo>
                    <a:pt x="479" y="0"/>
                    <a:pt x="1000" y="147"/>
                    <a:pt x="1495" y="147"/>
                  </a:cubicBezTo>
                  <a:lnTo>
                    <a:pt x="1509" y="1351"/>
                  </a:lnTo>
                  <a:lnTo>
                    <a:pt x="1192" y="1351"/>
                  </a:lnTo>
                  <a:lnTo>
                    <a:pt x="1192" y="1532"/>
                  </a:lnTo>
                  <a:lnTo>
                    <a:pt x="693" y="1532"/>
                  </a:lnTo>
                  <a:lnTo>
                    <a:pt x="693" y="1351"/>
                  </a:lnTo>
                  <a:lnTo>
                    <a:pt x="285" y="1351"/>
                  </a:lnTo>
                  <a:lnTo>
                    <a:pt x="330" y="1033"/>
                  </a:lnTo>
                  <a:lnTo>
                    <a:pt x="285" y="988"/>
                  </a:lnTo>
                  <a:lnTo>
                    <a:pt x="375" y="398"/>
                  </a:lnTo>
                  <a:cubicBezTo>
                    <a:pt x="347" y="364"/>
                    <a:pt x="328" y="343"/>
                    <a:pt x="292" y="319"/>
                  </a:cubicBezTo>
                  <a:cubicBezTo>
                    <a:pt x="218" y="208"/>
                    <a:pt x="177" y="218"/>
                    <a:pt x="39" y="208"/>
                  </a:cubicBezTo>
                  <a:cubicBezTo>
                    <a:pt x="0" y="182"/>
                    <a:pt x="9" y="200"/>
                    <a:pt x="9" y="157"/>
                  </a:cubicBezTo>
                  <a:close/>
                </a:path>
              </a:pathLst>
            </a:custGeom>
            <a:solidFill>
              <a:srgbClr val="99FF99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13324" name="Freeform 9"/>
            <p:cNvSpPr>
              <a:spLocks/>
            </p:cNvSpPr>
            <p:nvPr/>
          </p:nvSpPr>
          <p:spPr bwMode="auto">
            <a:xfrm>
              <a:off x="172" y="1616"/>
              <a:ext cx="2494" cy="1451"/>
            </a:xfrm>
            <a:custGeom>
              <a:avLst/>
              <a:gdLst>
                <a:gd name="T0" fmla="*/ 950 w 2494"/>
                <a:gd name="T1" fmla="*/ 173 h 1451"/>
                <a:gd name="T2" fmla="*/ 727 w 2494"/>
                <a:gd name="T3" fmla="*/ 173 h 1451"/>
                <a:gd name="T4" fmla="*/ 725 w 2494"/>
                <a:gd name="T5" fmla="*/ 0 h 1451"/>
                <a:gd name="T6" fmla="*/ 0 w 2494"/>
                <a:gd name="T7" fmla="*/ 0 h 1451"/>
                <a:gd name="T8" fmla="*/ 0 w 2494"/>
                <a:gd name="T9" fmla="*/ 1315 h 1451"/>
                <a:gd name="T10" fmla="*/ 680 w 2494"/>
                <a:gd name="T11" fmla="*/ 1451 h 1451"/>
                <a:gd name="T12" fmla="*/ 680 w 2494"/>
                <a:gd name="T13" fmla="*/ 1134 h 1451"/>
                <a:gd name="T14" fmla="*/ 1088 w 2494"/>
                <a:gd name="T15" fmla="*/ 635 h 1451"/>
                <a:gd name="T16" fmla="*/ 1315 w 2494"/>
                <a:gd name="T17" fmla="*/ 499 h 1451"/>
                <a:gd name="T18" fmla="*/ 1814 w 2494"/>
                <a:gd name="T19" fmla="*/ 453 h 1451"/>
                <a:gd name="T20" fmla="*/ 2313 w 2494"/>
                <a:gd name="T21" fmla="*/ 862 h 1451"/>
                <a:gd name="T22" fmla="*/ 2404 w 2494"/>
                <a:gd name="T23" fmla="*/ 1088 h 1451"/>
                <a:gd name="T24" fmla="*/ 2494 w 2494"/>
                <a:gd name="T25" fmla="*/ 544 h 1451"/>
                <a:gd name="T26" fmla="*/ 2404 w 2494"/>
                <a:gd name="T27" fmla="*/ 408 h 1451"/>
                <a:gd name="T28" fmla="*/ 2132 w 2494"/>
                <a:gd name="T29" fmla="*/ 408 h 1451"/>
                <a:gd name="T30" fmla="*/ 1950 w 2494"/>
                <a:gd name="T31" fmla="*/ 589 h 1451"/>
                <a:gd name="T32" fmla="*/ 1814 w 2494"/>
                <a:gd name="T33" fmla="*/ 453 h 1451"/>
                <a:gd name="T34" fmla="*/ 1633 w 2494"/>
                <a:gd name="T35" fmla="*/ 453 h 1451"/>
                <a:gd name="T36" fmla="*/ 1542 w 2494"/>
                <a:gd name="T37" fmla="*/ 272 h 1451"/>
                <a:gd name="T38" fmla="*/ 1406 w 2494"/>
                <a:gd name="T39" fmla="*/ 272 h 1451"/>
                <a:gd name="T40" fmla="*/ 1315 w 2494"/>
                <a:gd name="T41" fmla="*/ 499 h 1451"/>
                <a:gd name="T42" fmla="*/ 1088 w 2494"/>
                <a:gd name="T43" fmla="*/ 635 h 1451"/>
                <a:gd name="T44" fmla="*/ 861 w 2494"/>
                <a:gd name="T45" fmla="*/ 499 h 1451"/>
                <a:gd name="T46" fmla="*/ 950 w 2494"/>
                <a:gd name="T47" fmla="*/ 173 h 14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94"/>
                <a:gd name="T73" fmla="*/ 0 h 1451"/>
                <a:gd name="T74" fmla="*/ 2494 w 2494"/>
                <a:gd name="T75" fmla="*/ 1451 h 14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94" h="1451">
                  <a:moveTo>
                    <a:pt x="950" y="173"/>
                  </a:moveTo>
                  <a:cubicBezTo>
                    <a:pt x="876" y="173"/>
                    <a:pt x="801" y="173"/>
                    <a:pt x="727" y="173"/>
                  </a:cubicBezTo>
                  <a:lnTo>
                    <a:pt x="725" y="0"/>
                  </a:lnTo>
                  <a:lnTo>
                    <a:pt x="0" y="0"/>
                  </a:lnTo>
                  <a:lnTo>
                    <a:pt x="0" y="1315"/>
                  </a:lnTo>
                  <a:lnTo>
                    <a:pt x="680" y="1451"/>
                  </a:lnTo>
                  <a:lnTo>
                    <a:pt x="680" y="1134"/>
                  </a:lnTo>
                  <a:lnTo>
                    <a:pt x="1088" y="635"/>
                  </a:lnTo>
                  <a:lnTo>
                    <a:pt x="1315" y="499"/>
                  </a:lnTo>
                  <a:lnTo>
                    <a:pt x="1814" y="453"/>
                  </a:lnTo>
                  <a:lnTo>
                    <a:pt x="2313" y="862"/>
                  </a:lnTo>
                  <a:lnTo>
                    <a:pt x="2404" y="1088"/>
                  </a:lnTo>
                  <a:lnTo>
                    <a:pt x="2494" y="544"/>
                  </a:lnTo>
                  <a:lnTo>
                    <a:pt x="2404" y="408"/>
                  </a:lnTo>
                  <a:lnTo>
                    <a:pt x="2132" y="408"/>
                  </a:lnTo>
                  <a:lnTo>
                    <a:pt x="1950" y="589"/>
                  </a:lnTo>
                  <a:lnTo>
                    <a:pt x="1814" y="453"/>
                  </a:lnTo>
                  <a:lnTo>
                    <a:pt x="1633" y="453"/>
                  </a:lnTo>
                  <a:lnTo>
                    <a:pt x="1542" y="272"/>
                  </a:lnTo>
                  <a:lnTo>
                    <a:pt x="1406" y="272"/>
                  </a:lnTo>
                  <a:lnTo>
                    <a:pt x="1315" y="499"/>
                  </a:lnTo>
                  <a:lnTo>
                    <a:pt x="1088" y="635"/>
                  </a:lnTo>
                  <a:lnTo>
                    <a:pt x="861" y="499"/>
                  </a:lnTo>
                  <a:lnTo>
                    <a:pt x="950" y="173"/>
                  </a:lnTo>
                  <a:close/>
                </a:path>
              </a:pathLst>
            </a:custGeom>
            <a:solidFill>
              <a:srgbClr val="99FF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GB"/>
            </a:p>
          </p:txBody>
        </p:sp>
      </p:grp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7040563" y="1341438"/>
            <a:ext cx="2865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99"/>
                </a:solidFill>
                <a:latin typeface="Arial" charset="0"/>
              </a:rPr>
              <a:t>AHRPT reactivation from 29</a:t>
            </a:r>
            <a:r>
              <a:rPr lang="en-GB" b="1" baseline="30000">
                <a:solidFill>
                  <a:srgbClr val="FFFF99"/>
                </a:solidFill>
                <a:latin typeface="Arial" charset="0"/>
              </a:rPr>
              <a:t>th</a:t>
            </a:r>
            <a:r>
              <a:rPr lang="en-GB" b="1">
                <a:solidFill>
                  <a:srgbClr val="FFFF99"/>
                </a:solidFill>
                <a:latin typeface="Arial" charset="0"/>
              </a:rPr>
              <a:t> Sept 08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7040563" y="2565400"/>
            <a:ext cx="2865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99"/>
                </a:solidFill>
                <a:latin typeface="Arial" charset="0"/>
              </a:rPr>
              <a:t>Zone extension from May 25th 09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7040563" y="5013325"/>
            <a:ext cx="2865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>
                <a:solidFill>
                  <a:srgbClr val="FFFF99"/>
                </a:solidFill>
                <a:latin typeface="Arial" charset="0"/>
              </a:rPr>
              <a:t>Proton Testing: </a:t>
            </a:r>
            <a:r>
              <a:rPr lang="en-GB" sz="2600">
                <a:solidFill>
                  <a:srgbClr val="FFFF99"/>
                </a:solidFill>
                <a:latin typeface="Arial" charset="0"/>
              </a:rPr>
              <a:t>Refinement of SAA zone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Metop-A HRPT Service Way Forward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484313"/>
            <a:ext cx="8991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 err="1" smtClean="0"/>
              <a:t>Metop</a:t>
            </a:r>
            <a:r>
              <a:rPr lang="en-GB" dirty="0" smtClean="0"/>
              <a:t>-A HRPT SSPA transistor proton testing failures indicate that SAA boundaries cannot be crossed.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 smtClean="0"/>
              <a:t>Expansion of the global coverage will also have a higher level of risk than considered previously taking only heavy ions into account: it is not currently clear how significant a risk this is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 smtClean="0"/>
              <a:t>If NOAA-17 is no longer capable of providing a morning orbit HRPT service, then there will be a stronger incentive to expand the coverage.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 smtClean="0"/>
              <a:t>Risk analyses and expansion preparations (including identification of </a:t>
            </a:r>
            <a:r>
              <a:rPr lang="en-GB" dirty="0" err="1" smtClean="0"/>
              <a:t>Metop</a:t>
            </a:r>
            <a:r>
              <a:rPr lang="en-GB" dirty="0" smtClean="0"/>
              <a:t>-HRPT ready ground stations) is to be made in readiness for a possible expansion.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 smtClean="0"/>
              <a:t>Target is HRPT survival until </a:t>
            </a:r>
            <a:r>
              <a:rPr lang="en-GB" dirty="0" err="1" smtClean="0"/>
              <a:t>Metop</a:t>
            </a:r>
            <a:r>
              <a:rPr lang="en-GB" dirty="0" smtClean="0"/>
              <a:t>-B finishes commissioning successfully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8588" y="260350"/>
            <a:ext cx="6694487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GOME-2 signal decrease (throughput decrease)</a:t>
            </a:r>
          </a:p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SMR signal relative to 1</a:t>
            </a:r>
            <a:r>
              <a:rPr lang="en-GB" sz="1800" baseline="3000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GB" sz="1800">
                <a:solidFill>
                  <a:schemeClr val="bg1"/>
                </a:solidFill>
                <a:latin typeface="Arial" charset="0"/>
              </a:rPr>
              <a:t> of January 2007</a:t>
            </a:r>
          </a:p>
        </p:txBody>
      </p:sp>
      <p:pic>
        <p:nvPicPr>
          <p:cNvPr id="15363" name="Picture 3" descr="306_InstrumentThroughput2D_R1plus_Aug09_WLS_311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4935538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311_InstrumentThroughput2D_R1plus_Aug09_WLS_745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1484313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4797425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1</a:t>
            </a:r>
            <a:r>
              <a:rPr lang="en-GB" sz="1600" b="1" baseline="30000"/>
              <a:t>st</a:t>
            </a:r>
            <a:r>
              <a:rPr lang="en-GB" sz="1600" b="1"/>
              <a:t> Jan 07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729038" y="4797425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31</a:t>
            </a:r>
            <a:r>
              <a:rPr lang="en-GB" sz="1600" b="1" baseline="30000"/>
              <a:t>st</a:t>
            </a:r>
            <a:r>
              <a:rPr lang="en-GB" sz="1600" b="1"/>
              <a:t> Aug 09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13313" y="4797425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1</a:t>
            </a:r>
            <a:r>
              <a:rPr lang="en-GB" sz="1600" b="1" baseline="30000"/>
              <a:t>st</a:t>
            </a:r>
            <a:r>
              <a:rPr lang="en-GB" sz="1600" b="1"/>
              <a:t> Jan 07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642350" y="4797425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31</a:t>
            </a:r>
            <a:r>
              <a:rPr lang="en-GB" sz="1600" b="1" baseline="30000"/>
              <a:t>st</a:t>
            </a:r>
            <a:r>
              <a:rPr lang="en-GB" sz="1600" b="1"/>
              <a:t> Aug 09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68350" y="3330575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990099"/>
                </a:solidFill>
              </a:rPr>
              <a:t>311 nm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745163" y="3308350"/>
            <a:ext cx="884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990099"/>
                </a:solidFill>
              </a:rPr>
              <a:t>745 nm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0025" y="5229225"/>
            <a:ext cx="4495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</a:rPr>
              <a:t>FPA – Main channel detectors</a:t>
            </a:r>
          </a:p>
          <a:p>
            <a:r>
              <a:rPr lang="en-GB" sz="1600" b="1">
                <a:solidFill>
                  <a:srgbClr val="FF0000"/>
                </a:solidFill>
              </a:rPr>
              <a:t>PMD-P – Polarisation Measurement Device P</a:t>
            </a:r>
          </a:p>
          <a:p>
            <a:r>
              <a:rPr lang="en-GB" sz="1600" b="1">
                <a:solidFill>
                  <a:srgbClr val="33CC33"/>
                </a:solidFill>
              </a:rPr>
              <a:t>PMD-S – Polarisation Measurement Device S</a:t>
            </a:r>
            <a:endParaRPr lang="en-GB"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8588" y="260350"/>
            <a:ext cx="7491412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GOME-2 signal before/after throughput test</a:t>
            </a:r>
          </a:p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SMR signal relative to 1</a:t>
            </a:r>
            <a:r>
              <a:rPr lang="en-GB" sz="1800" baseline="3000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GB" sz="1800">
                <a:solidFill>
                  <a:schemeClr val="bg1"/>
                </a:solidFill>
                <a:latin typeface="Arial" charset="0"/>
              </a:rPr>
              <a:t> of August – various wavelength main channels</a:t>
            </a:r>
          </a:p>
        </p:txBody>
      </p:sp>
      <p:pic>
        <p:nvPicPr>
          <p:cNvPr id="16387" name="Picture 3" descr="throughputPMDsBefroeAfter4wavs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196975"/>
            <a:ext cx="9648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1825" y="1916113"/>
            <a:ext cx="1398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</a:rPr>
              <a:t>FPA1 265nm</a:t>
            </a:r>
          </a:p>
          <a:p>
            <a:r>
              <a:rPr lang="en-GB" sz="1600" b="1">
                <a:solidFill>
                  <a:srgbClr val="000066"/>
                </a:solidFill>
              </a:rPr>
              <a:t>FPA2 320nm</a:t>
            </a:r>
          </a:p>
          <a:p>
            <a:r>
              <a:rPr lang="en-GB" sz="1600" b="1">
                <a:solidFill>
                  <a:srgbClr val="33CC33"/>
                </a:solidFill>
              </a:rPr>
              <a:t>FPA3 440nm</a:t>
            </a:r>
          </a:p>
          <a:p>
            <a:r>
              <a:rPr lang="en-GB" sz="1600" b="1">
                <a:solidFill>
                  <a:srgbClr val="FFFF00"/>
                </a:solidFill>
              </a:rPr>
              <a:t>FPA4 640nm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4160838" y="1341438"/>
            <a:ext cx="647700" cy="4464050"/>
          </a:xfrm>
          <a:prstGeom prst="rect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  <a:alpha val="32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3657600" y="4076700"/>
            <a:ext cx="574675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38263" y="4699000"/>
            <a:ext cx="248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Throughput Test 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8588" y="260350"/>
            <a:ext cx="8337550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charset="0"/>
              </a:rPr>
              <a:t>GOME-2 recent scientific publications</a:t>
            </a:r>
          </a:p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IEEE- J-STARS - </a:t>
            </a:r>
            <a:r>
              <a:rPr lang="en-GB" sz="1800" i="1">
                <a:solidFill>
                  <a:schemeClr val="bg1"/>
                </a:solidFill>
                <a:latin typeface="Arial" charset="0"/>
              </a:rPr>
              <a:t>Fostering Applications of Earth Observation of the Atmosphere</a:t>
            </a:r>
          </a:p>
        </p:txBody>
      </p:sp>
      <p:pic>
        <p:nvPicPr>
          <p:cNvPr id="17411" name="Picture 3" descr="GOME2_JSTARS_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268413"/>
            <a:ext cx="37099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GOME2_Springer_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888" y="1268413"/>
            <a:ext cx="29654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GOME2_JSTARS_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0" y="3141663"/>
            <a:ext cx="2319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3368675" y="4724400"/>
            <a:ext cx="3024188" cy="1358900"/>
            <a:chOff x="2122" y="2976"/>
            <a:chExt cx="1905" cy="856"/>
          </a:xfrm>
        </p:grpSpPr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>
              <a:off x="2122" y="2976"/>
              <a:ext cx="635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2576" y="3158"/>
              <a:ext cx="145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SO2 from GOME-2 after Kasatochi volcano eruption from August 7, 2008 </a:t>
              </a:r>
            </a:p>
          </p:txBody>
        </p:sp>
      </p:grpSp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4089400" y="1773238"/>
            <a:ext cx="2808288" cy="647700"/>
            <a:chOff x="2576" y="1117"/>
            <a:chExt cx="1769" cy="408"/>
          </a:xfrm>
        </p:grpSpPr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2576" y="1117"/>
              <a:ext cx="135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solidFill>
                    <a:srgbClr val="990099"/>
                  </a:solidFill>
                </a:rPr>
                <a:t>GOME-2 monitoring of the Ozone hole </a:t>
              </a:r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>
              <a:off x="3800" y="1434"/>
              <a:ext cx="545" cy="9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Ground Segment Operations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Polar Site Facility:</a:t>
            </a:r>
          </a:p>
          <a:p>
            <a:pPr lvl="1" eaLnBrk="1" hangingPunct="1">
              <a:buFontTx/>
              <a:buChar char="-"/>
            </a:pPr>
            <a:r>
              <a:rPr lang="en-GB" smtClean="0"/>
              <a:t>Boresight tower now working</a:t>
            </a:r>
          </a:p>
          <a:p>
            <a:pPr lvl="1" eaLnBrk="1" hangingPunct="1">
              <a:buFontTx/>
              <a:buChar char="-"/>
            </a:pPr>
            <a:r>
              <a:rPr lang="en-GB" smtClean="0"/>
              <a:t>L-Band downlink problem is now fixed. This allows NOAA spacecraft downlink for either polarisation.</a:t>
            </a:r>
          </a:p>
          <a:p>
            <a:pPr lvl="1" eaLnBrk="1" hangingPunct="1">
              <a:buFontTx/>
              <a:buChar char="-"/>
            </a:pPr>
            <a:r>
              <a:rPr lang="en-GB" smtClean="0"/>
              <a:t>X-Band tracking investigations continue, a potential solution has been identified regarding the configuration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The next BUCC upgrade and activation is planned for the next 2 weeks.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The H/W OS upgrades are ongoing (see Metop-B/C presentation).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EPS Operations Planning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000" smtClean="0"/>
              <a:t>2010: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GB" sz="2000" smtClean="0"/>
              <a:t>Approach to Metop-A EOL operations to be agreed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GB" sz="2000" smtClean="0"/>
              <a:t>Operational debris warning service from NOAA / USAF expected to be activated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GB" sz="2000" smtClean="0"/>
              <a:t>Ops Prep for Metop-B to be performed.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000" smtClean="0"/>
              <a:t>2011: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GB" sz="2000" smtClean="0"/>
              <a:t>Antarctic Data Acquisition Demonstration Service (McMurdo) to improve data timeliness (9 out of 14 orbits)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GB" sz="2000" smtClean="0"/>
              <a:t>Validation of combined Metop-A/B operations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000" smtClean="0"/>
              <a:t>2012: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GB" sz="2000" smtClean="0"/>
              <a:t>Metop-B launch, commissioning and routine ops start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000" smtClean="0"/>
              <a:t>2014: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GB" sz="2000" smtClean="0"/>
              <a:t>ADA Operational Service Start (all orbits)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EPS Product Operations Status and Planning</a:t>
            </a:r>
          </a:p>
        </p:txBody>
      </p:sp>
      <p:graphicFrame>
        <p:nvGraphicFramePr>
          <p:cNvPr id="174341" name="Group 261"/>
          <p:cNvGraphicFramePr>
            <a:graphicFrameLocks noGrp="1"/>
          </p:cNvGraphicFramePr>
          <p:nvPr>
            <p:ph idx="1"/>
          </p:nvPr>
        </p:nvGraphicFramePr>
        <p:xfrm>
          <a:off x="415925" y="2205038"/>
          <a:ext cx="6048375" cy="3036960"/>
        </p:xfrm>
        <a:graphic>
          <a:graphicData uri="http://schemas.openxmlformats.org/drawingml/2006/table">
            <a:tbl>
              <a:tblPr/>
              <a:tblGrid>
                <a:gridCol w="2238375"/>
                <a:gridCol w="1738313"/>
                <a:gridCol w="2071687"/>
              </a:tblGrid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Product (M02)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Current Status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Future Status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All Level 1 Products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ATOVS Level 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IASI Level 2 (twt, clp)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IASI Level 2 (ozo, trg)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Demonstration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 2010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AVHRR L2 NDVI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AVHRR L2 Polar Winds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Demonstration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 Q1/2010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ASCAT Soil Moisture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IASI L1 Compressed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Demonstration 2010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5" name="Text Box 251"/>
          <p:cNvSpPr txBox="1">
            <a:spLocks noChangeArrowheads="1"/>
          </p:cNvSpPr>
          <p:nvPr/>
        </p:nvSpPr>
        <p:spPr bwMode="auto">
          <a:xfrm>
            <a:off x="6465888" y="2205038"/>
            <a:ext cx="34401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600"/>
              <a:t>All Level 1 NOAA-19 products operational.</a:t>
            </a:r>
          </a:p>
          <a:p>
            <a:endParaRPr lang="en-GB" sz="1600"/>
          </a:p>
          <a:p>
            <a:r>
              <a:rPr lang="en-GB" sz="1600"/>
              <a:t>ATOVS L2 products from NOAA-19 operational</a:t>
            </a:r>
          </a:p>
          <a:p>
            <a:endParaRPr lang="en-GB" sz="1600"/>
          </a:p>
          <a:p>
            <a:endParaRPr lang="en-GB" sz="1600"/>
          </a:p>
          <a:p>
            <a:r>
              <a:rPr lang="en-GB" sz="1600"/>
              <a:t>EPS Reprocessing will commence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JASON-2</a:t>
            </a:r>
            <a:endParaRPr lang="en-GB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606549"/>
            <a:ext cx="8991600" cy="4899025"/>
          </a:xfrm>
        </p:spPr>
        <p:txBody>
          <a:bodyPr/>
          <a:lstStyle/>
          <a:p>
            <a:pPr marL="361950" indent="-361950" eaLnBrk="1" hangingPunct="1"/>
            <a:r>
              <a:rPr lang="en-GB" dirty="0" smtClean="0">
                <a:solidFill>
                  <a:schemeClr val="accent2"/>
                </a:solidFill>
              </a:rPr>
              <a:t>EUMETSAT is part of the 4-party group operating JASON-2 </a:t>
            </a:r>
            <a:r>
              <a:rPr lang="en-GB" sz="3200" dirty="0" smtClean="0">
                <a:solidFill>
                  <a:schemeClr val="accent2"/>
                </a:solidFill>
              </a:rPr>
              <a:t> </a:t>
            </a:r>
            <a:endParaRPr lang="en-GB" dirty="0" smtClean="0">
              <a:solidFill>
                <a:schemeClr val="accent2"/>
              </a:solidFill>
            </a:endParaRPr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Earth terminals in </a:t>
            </a:r>
            <a:r>
              <a:rPr lang="en-GB" dirty="0" err="1" smtClean="0"/>
              <a:t>Usingen</a:t>
            </a:r>
            <a:r>
              <a:rPr lang="en-GB" dirty="0" smtClean="0"/>
              <a:t>, Germany and in the USA</a:t>
            </a:r>
            <a:r>
              <a:rPr lang="en-GB" dirty="0" smtClean="0"/>
              <a:t>;</a:t>
            </a:r>
            <a:endParaRPr lang="en-GB" dirty="0" smtClean="0"/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NRT processor provided by CNES and operated by EUMETSAT and NOAA</a:t>
            </a:r>
            <a:r>
              <a:rPr lang="en-GB" dirty="0" smtClean="0"/>
              <a:t>;</a:t>
            </a:r>
            <a:endParaRPr lang="en-GB" dirty="0" smtClean="0"/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OGDR Data are generated in </a:t>
            </a:r>
            <a:r>
              <a:rPr lang="en-GB" dirty="0" err="1" smtClean="0"/>
              <a:t>netCDF</a:t>
            </a:r>
            <a:r>
              <a:rPr lang="en-GB" dirty="0" smtClean="0"/>
              <a:t> and converted to BUFR for dissemination</a:t>
            </a:r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New NRT processor (v3) due next month</a:t>
            </a:r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Addition of significant wave height to disseminated OGDR data after processor upgrade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5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9505950" cy="5040312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10000"/>
              </a:spcBef>
            </a:pPr>
            <a:r>
              <a:rPr lang="en-GB" b="1" smtClean="0"/>
              <a:t>Spacecraft Operations</a:t>
            </a:r>
            <a:endParaRPr lang="en-GB" smtClean="0"/>
          </a:p>
          <a:p>
            <a:pPr marL="0" indent="0" eaLnBrk="1" hangingPunct="1">
              <a:lnSpc>
                <a:spcPct val="130000"/>
              </a:lnSpc>
            </a:pPr>
            <a:r>
              <a:rPr lang="en-GB" sz="2000" b="1" smtClean="0">
                <a:solidFill>
                  <a:srgbClr val="FF0000"/>
                </a:solidFill>
              </a:rPr>
              <a:t>MET-9</a:t>
            </a:r>
            <a:r>
              <a:rPr lang="en-GB" sz="2000" smtClean="0"/>
              <a:t> at 0</a:t>
            </a:r>
            <a:r>
              <a:rPr lang="en-US" sz="2000" smtClean="0">
                <a:cs typeface="Arial" charset="0"/>
              </a:rPr>
              <a:t>°</a:t>
            </a:r>
            <a:r>
              <a:rPr lang="en-US" sz="2000" smtClean="0">
                <a:cs typeface="Arial" charset="0"/>
                <a:sym typeface="Wingdings" pitchFamily="2" charset="2"/>
              </a:rPr>
              <a:t></a:t>
            </a:r>
            <a:r>
              <a:rPr lang="en-US" sz="2000" smtClean="0">
                <a:cs typeface="Arial" charset="0"/>
              </a:rPr>
              <a:t> Prime mission. A Safe Mode in August 2009 (after the one in April 2009) </a:t>
            </a:r>
            <a:r>
              <a:rPr lang="en-US" sz="2000" smtClean="0">
                <a:cs typeface="Arial" charset="0"/>
                <a:sym typeface="Wingdings" pitchFamily="2" charset="2"/>
              </a:rPr>
              <a:t>due to a Single Event Upset (SEU) on the on board computer</a:t>
            </a:r>
            <a:r>
              <a:rPr lang="en-US" sz="2000" smtClean="0">
                <a:cs typeface="Arial" charset="0"/>
              </a:rPr>
              <a:t>.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GB" sz="2000" b="1" smtClean="0">
                <a:solidFill>
                  <a:srgbClr val="FF0000"/>
                </a:solidFill>
              </a:rPr>
              <a:t>MET-8</a:t>
            </a:r>
            <a:r>
              <a:rPr lang="en-GB" sz="2000" smtClean="0"/>
              <a:t> at 9.5</a:t>
            </a:r>
            <a:r>
              <a:rPr lang="en-US" sz="2000" smtClean="0">
                <a:cs typeface="Arial" charset="0"/>
              </a:rPr>
              <a:t>°E</a:t>
            </a:r>
            <a:r>
              <a:rPr lang="en-GB" sz="2000" smtClean="0"/>
              <a:t> </a:t>
            </a:r>
            <a:r>
              <a:rPr lang="en-US" sz="2000" smtClean="0">
                <a:cs typeface="Arial" charset="0"/>
                <a:sym typeface="Wingdings" pitchFamily="2" charset="2"/>
              </a:rPr>
              <a:t> Backup to Met-9 and RSS. </a:t>
            </a:r>
            <a:r>
              <a:rPr lang="en-US" sz="2000" smtClean="0">
                <a:cs typeface="Arial" charset="0"/>
              </a:rPr>
              <a:t>No significant in-orbit anomalies to report.  The S/C is beyond its </a:t>
            </a:r>
            <a:r>
              <a:rPr lang="en-US" sz="2000" u="sng" smtClean="0">
                <a:cs typeface="Arial" charset="0"/>
              </a:rPr>
              <a:t>specified</a:t>
            </a:r>
            <a:r>
              <a:rPr lang="en-US" sz="2000" smtClean="0">
                <a:cs typeface="Arial" charset="0"/>
              </a:rPr>
              <a:t> lifetime (i.e. 7 years). </a:t>
            </a:r>
            <a:r>
              <a:rPr lang="en-US" sz="2000" smtClean="0">
                <a:cs typeface="Arial" charset="0"/>
                <a:sym typeface="Wingdings" pitchFamily="2" charset="2"/>
              </a:rPr>
              <a:t>Successful </a:t>
            </a:r>
            <a:r>
              <a:rPr lang="en-US" sz="2000" smtClean="0">
                <a:cs typeface="Arial" charset="0"/>
              </a:rPr>
              <a:t>NS inclination manoeuvre in Oct 09.</a:t>
            </a:r>
            <a:endParaRPr lang="en-GB" sz="2000" smtClean="0"/>
          </a:p>
          <a:p>
            <a:pPr marL="0" indent="0" eaLnBrk="1" hangingPunct="1">
              <a:lnSpc>
                <a:spcPct val="130000"/>
              </a:lnSpc>
            </a:pPr>
            <a:r>
              <a:rPr lang="en-GB" sz="2000" b="1" smtClean="0">
                <a:solidFill>
                  <a:srgbClr val="FF0000"/>
                </a:solidFill>
              </a:rPr>
              <a:t>MET-7</a:t>
            </a:r>
            <a:r>
              <a:rPr lang="en-GB" sz="2000" smtClean="0"/>
              <a:t> at 57.5</a:t>
            </a:r>
            <a:r>
              <a:rPr lang="en-US" sz="2000" smtClean="0">
                <a:cs typeface="Arial" charset="0"/>
              </a:rPr>
              <a:t>°E </a:t>
            </a:r>
            <a:r>
              <a:rPr lang="en-US" sz="2000" smtClean="0">
                <a:cs typeface="Arial" charset="0"/>
                <a:sym typeface="Wingdings" pitchFamily="2" charset="2"/>
              </a:rPr>
              <a:t></a:t>
            </a:r>
            <a:r>
              <a:rPr lang="en-GB" sz="2000" smtClean="0"/>
              <a:t> IODC service. </a:t>
            </a:r>
            <a:r>
              <a:rPr lang="en-US" sz="2000" smtClean="0">
                <a:cs typeface="Arial" charset="0"/>
              </a:rPr>
              <a:t>No new in-orbit anomalies to report. A few tests to define a new S/C configuration are planned to support the IODC DCP mission during eclipse. </a:t>
            </a:r>
            <a:endParaRPr lang="en-GB" sz="2000" smtClean="0"/>
          </a:p>
          <a:p>
            <a:pPr marL="0" indent="0" eaLnBrk="1" hangingPunct="1">
              <a:lnSpc>
                <a:spcPct val="130000"/>
              </a:lnSpc>
            </a:pPr>
            <a:r>
              <a:rPr lang="en-GB" sz="2000" b="1" smtClean="0">
                <a:solidFill>
                  <a:srgbClr val="FF0000"/>
                </a:solidFill>
              </a:rPr>
              <a:t>MET-6</a:t>
            </a:r>
            <a:r>
              <a:rPr lang="en-GB" sz="2000" smtClean="0"/>
              <a:t> at 67.5</a:t>
            </a:r>
            <a:r>
              <a:rPr lang="en-US" sz="2000" smtClean="0">
                <a:cs typeface="Arial" charset="0"/>
              </a:rPr>
              <a:t>°E </a:t>
            </a:r>
            <a:r>
              <a:rPr lang="en-US" sz="2000" smtClean="0">
                <a:cs typeface="Arial" charset="0"/>
                <a:sym typeface="Wingdings" pitchFamily="2" charset="2"/>
              </a:rPr>
              <a:t> </a:t>
            </a:r>
            <a:r>
              <a:rPr lang="en-US" sz="2000" smtClean="0">
                <a:cs typeface="Arial" charset="0"/>
              </a:rPr>
              <a:t>IODC DCP and backup to Met-7. No new in-orbit anomalies. A re-orbiting date for Met-6 is under definition (worst case </a:t>
            </a:r>
            <a:r>
              <a:rPr lang="en-US" sz="2000" smtClean="0">
                <a:cs typeface="Arial" charset="0"/>
                <a:sym typeface="Wingdings" pitchFamily="2" charset="2"/>
              </a:rPr>
              <a:t></a:t>
            </a:r>
            <a:r>
              <a:rPr lang="en-US" sz="2000" smtClean="0">
                <a:cs typeface="Arial" charset="0"/>
              </a:rPr>
              <a:t> Autumn 2010).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</a:pPr>
            <a:endParaRPr lang="en-GB" sz="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</a:pPr>
            <a:endParaRPr lang="en-GB" sz="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Third party data services</a:t>
            </a:r>
            <a:endParaRPr lang="en-GB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606549"/>
            <a:ext cx="8991600" cy="4899025"/>
          </a:xfrm>
        </p:spPr>
        <p:txBody>
          <a:bodyPr/>
          <a:lstStyle/>
          <a:p>
            <a:pPr marL="361950" indent="-361950" eaLnBrk="1" hangingPunct="1"/>
            <a:r>
              <a:rPr lang="en-GB" dirty="0" smtClean="0">
                <a:solidFill>
                  <a:schemeClr val="accent2"/>
                </a:solidFill>
              </a:rPr>
              <a:t>EUMETSAT receives, tailors as necessary and retransmits third party data as requested by users </a:t>
            </a:r>
            <a:r>
              <a:rPr lang="en-GB" sz="3200" dirty="0" smtClean="0">
                <a:solidFill>
                  <a:schemeClr val="accent2"/>
                </a:solidFill>
              </a:rPr>
              <a:t> </a:t>
            </a:r>
            <a:endParaRPr lang="en-GB" dirty="0" smtClean="0">
              <a:solidFill>
                <a:schemeClr val="accent2"/>
              </a:solidFill>
            </a:endParaRPr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MODIS level 1b (MOD02) retransmitted via </a:t>
            </a:r>
            <a:r>
              <a:rPr lang="en-GB" dirty="0" err="1" smtClean="0"/>
              <a:t>EUMETCast</a:t>
            </a:r>
            <a:r>
              <a:rPr lang="en-GB" dirty="0" smtClean="0"/>
              <a:t> after spatial and spectral thinning</a:t>
            </a:r>
            <a:endParaRPr lang="en-GB" dirty="0" smtClean="0"/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MODIS fire data (MOD14) retransmitted via </a:t>
            </a:r>
            <a:r>
              <a:rPr lang="en-GB" dirty="0" err="1" smtClean="0"/>
              <a:t>EUMETCast</a:t>
            </a:r>
            <a:endParaRPr lang="en-GB" dirty="0" smtClean="0"/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Some difficulties with MODIS file names.  Navigation data still required.</a:t>
            </a:r>
            <a:endParaRPr lang="en-GB" dirty="0" smtClean="0"/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dirty="0" smtClean="0"/>
              <a:t>SSMI and SSMI/S data used at EUMETSAT for precipitation data processing and retransmitted to users via </a:t>
            </a:r>
            <a:r>
              <a:rPr lang="en-GB" dirty="0" err="1" smtClean="0"/>
              <a:t>EUMETCast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EARS 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1950" indent="-361950" eaLnBrk="1" hangingPunct="1"/>
            <a:r>
              <a:rPr lang="en-GB" sz="2000" smtClean="0">
                <a:solidFill>
                  <a:schemeClr val="accent2"/>
                </a:solidFill>
              </a:rPr>
              <a:t>The Objectives of the EARS Services are to: </a:t>
            </a:r>
            <a:r>
              <a:rPr lang="en-GB" sz="2800" smtClean="0">
                <a:solidFill>
                  <a:schemeClr val="accent2"/>
                </a:solidFill>
              </a:rPr>
              <a:t> </a:t>
            </a:r>
            <a:endParaRPr lang="en-GB" sz="2000" smtClean="0">
              <a:solidFill>
                <a:schemeClr val="accent2"/>
              </a:solidFill>
            </a:endParaRPr>
          </a:p>
          <a:p>
            <a:pPr marL="361950" indent="-361950" eaLnBrk="1" hangingPunct="1">
              <a:buFontTx/>
              <a:buChar char="•"/>
            </a:pPr>
            <a:endParaRPr lang="en-GB" sz="2000" smtClean="0">
              <a:solidFill>
                <a:schemeClr val="accent2"/>
              </a:solidFill>
            </a:endParaRPr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sz="2000" smtClean="0"/>
              <a:t>Collect Data from Polar Orbiting Meteorological Satellites via a selected set of HRPT Stations;</a:t>
            </a:r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sz="2000" smtClean="0"/>
              <a:t>Process and Retransmit the Data to End Users via the GTS and the EUMETCast (Ku-Band Europe);</a:t>
            </a:r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sz="2000" smtClean="0"/>
              <a:t>Provide a Timeliness adequate for Local and Regional Numerical Weather Prediction applications (typically &lt; 30 min).</a:t>
            </a:r>
            <a:br>
              <a:rPr lang="en-GB" sz="2000" smtClean="0"/>
            </a:br>
            <a:endParaRPr lang="en-GB" sz="2000" smtClean="0"/>
          </a:p>
          <a:p>
            <a:pPr marL="361950" indent="-361950" eaLnBrk="1" hangingPunct="1"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chemeClr val="accent2"/>
                </a:solidFill>
              </a:rPr>
              <a:t>The EARS Operational Service Specification is available under </a:t>
            </a:r>
            <a:r>
              <a:rPr lang="en-GB" sz="2000" smtClean="0">
                <a:solidFill>
                  <a:schemeClr val="accent2"/>
                </a:solidFill>
                <a:hlinkClick r:id="rId2"/>
              </a:rPr>
              <a:t>http://www.eumetsat.int</a:t>
            </a:r>
            <a:r>
              <a:rPr lang="en-GB" sz="2000" smtClean="0">
                <a:solidFill>
                  <a:schemeClr val="accent2"/>
                </a:solidFill>
              </a:rPr>
              <a:t>  &gt; What We Do &gt; Satellites &gt; EARS System</a:t>
            </a:r>
            <a:r>
              <a:rPr lang="en-GB" sz="2000" smtClean="0"/>
              <a:t> </a:t>
            </a:r>
          </a:p>
          <a:p>
            <a:pPr marL="361950" indent="-361950" eaLnBrk="1" hangingPunct="1"/>
            <a:endParaRPr lang="en-GB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Reception of Data from Polar Orbiting Satellites</a:t>
            </a:r>
          </a:p>
        </p:txBody>
      </p:sp>
      <p:sp>
        <p:nvSpPr>
          <p:cNvPr id="22531" name="Oval 15"/>
          <p:cNvSpPr>
            <a:spLocks noChangeAspect="1" noChangeArrowheads="1"/>
          </p:cNvSpPr>
          <p:nvPr/>
        </p:nvSpPr>
        <p:spPr bwMode="auto">
          <a:xfrm>
            <a:off x="1550988" y="2736850"/>
            <a:ext cx="2305050" cy="2305050"/>
          </a:xfrm>
          <a:prstGeom prst="ellipse">
            <a:avLst/>
          </a:prstGeom>
          <a:solidFill>
            <a:schemeClr val="tx2">
              <a:alpha val="4784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532" name="Arc 18"/>
          <p:cNvSpPr>
            <a:spLocks noChangeAspect="1"/>
          </p:cNvSpPr>
          <p:nvPr/>
        </p:nvSpPr>
        <p:spPr bwMode="auto">
          <a:xfrm flipH="1">
            <a:off x="1263650" y="2487613"/>
            <a:ext cx="2879725" cy="2801937"/>
          </a:xfrm>
          <a:custGeom>
            <a:avLst/>
            <a:gdLst>
              <a:gd name="T0" fmla="*/ 2108132 w 43200"/>
              <a:gd name="T1" fmla="*/ 160009 h 43200"/>
              <a:gd name="T2" fmla="*/ 1920083 w 43200"/>
              <a:gd name="T3" fmla="*/ 80231 h 43200"/>
              <a:gd name="T4" fmla="*/ 1439863 w 43200"/>
              <a:gd name="T5" fmla="*/ 1400969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1624" y="2467"/>
                </a:moveTo>
                <a:cubicBezTo>
                  <a:pt x="38741" y="6195"/>
                  <a:pt x="43200" y="1356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054" y="-1"/>
                  <a:pt x="26490" y="418"/>
                  <a:pt x="28804" y="1236"/>
                </a:cubicBezTo>
              </a:path>
              <a:path w="43200" h="43200" stroke="0" extrusionOk="0">
                <a:moveTo>
                  <a:pt x="31624" y="2467"/>
                </a:moveTo>
                <a:cubicBezTo>
                  <a:pt x="38741" y="6195"/>
                  <a:pt x="43200" y="1356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054" y="-1"/>
                  <a:pt x="26490" y="418"/>
                  <a:pt x="28804" y="1236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22533" name="Text Box 19"/>
          <p:cNvSpPr txBox="1">
            <a:spLocks noChangeArrowheads="1"/>
          </p:cNvSpPr>
          <p:nvPr/>
        </p:nvSpPr>
        <p:spPr bwMode="auto">
          <a:xfrm>
            <a:off x="323850" y="5438775"/>
            <a:ext cx="48704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Global Coverage</a:t>
            </a:r>
            <a:br>
              <a:rPr lang="en-GB">
                <a:solidFill>
                  <a:schemeClr val="accent2"/>
                </a:solidFill>
              </a:rPr>
            </a:br>
            <a:r>
              <a:rPr lang="en-GB">
                <a:solidFill>
                  <a:schemeClr val="accent2"/>
                </a:solidFill>
              </a:rPr>
              <a:t>On-Board Data Storage up to </a:t>
            </a:r>
            <a:br>
              <a:rPr lang="en-GB">
                <a:solidFill>
                  <a:schemeClr val="accent2"/>
                </a:solidFill>
              </a:rPr>
            </a:br>
            <a:r>
              <a:rPr lang="en-GB">
                <a:solidFill>
                  <a:schemeClr val="accent2"/>
                </a:solidFill>
              </a:rPr>
              <a:t>102 / 204 minutes</a:t>
            </a:r>
          </a:p>
        </p:txBody>
      </p:sp>
      <p:grpSp>
        <p:nvGrpSpPr>
          <p:cNvPr id="22534" name="Group 23"/>
          <p:cNvGrpSpPr>
            <a:grpSpLocks/>
          </p:cNvGrpSpPr>
          <p:nvPr/>
        </p:nvGrpSpPr>
        <p:grpSpPr bwMode="auto">
          <a:xfrm>
            <a:off x="2232025" y="2873375"/>
            <a:ext cx="241300" cy="249238"/>
            <a:chOff x="4337" y="1504"/>
            <a:chExt cx="152" cy="157"/>
          </a:xfrm>
        </p:grpSpPr>
        <p:sp>
          <p:nvSpPr>
            <p:cNvPr id="22569" name="AutoShape 22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60 w 21600"/>
                <a:gd name="T1" fmla="*/ 45 h 21600"/>
                <a:gd name="T2" fmla="*/ 34 w 21600"/>
                <a:gd name="T3" fmla="*/ 91 h 21600"/>
                <a:gd name="T4" fmla="*/ 7 w 21600"/>
                <a:gd name="T5" fmla="*/ 45 h 21600"/>
                <a:gd name="T6" fmla="*/ 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83316" name="Oval 20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2535" name="Text Box 24"/>
          <p:cNvSpPr txBox="1">
            <a:spLocks noChangeArrowheads="1"/>
          </p:cNvSpPr>
          <p:nvPr/>
        </p:nvSpPr>
        <p:spPr bwMode="auto">
          <a:xfrm>
            <a:off x="920750" y="1557338"/>
            <a:ext cx="3600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Global Data Dump</a:t>
            </a:r>
          </a:p>
        </p:txBody>
      </p:sp>
      <p:sp>
        <p:nvSpPr>
          <p:cNvPr id="22536" name="Text Box 26"/>
          <p:cNvSpPr txBox="1">
            <a:spLocks noChangeArrowheads="1"/>
          </p:cNvSpPr>
          <p:nvPr/>
        </p:nvSpPr>
        <p:spPr bwMode="auto">
          <a:xfrm>
            <a:off x="5494338" y="1582738"/>
            <a:ext cx="3600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HRPT (Direct Read-Out)</a:t>
            </a:r>
          </a:p>
        </p:txBody>
      </p:sp>
      <p:sp>
        <p:nvSpPr>
          <p:cNvPr id="22537" name="Oval 27"/>
          <p:cNvSpPr>
            <a:spLocks noChangeAspect="1" noChangeArrowheads="1"/>
          </p:cNvSpPr>
          <p:nvPr/>
        </p:nvSpPr>
        <p:spPr bwMode="auto">
          <a:xfrm>
            <a:off x="6078538" y="2708275"/>
            <a:ext cx="2305050" cy="2305050"/>
          </a:xfrm>
          <a:prstGeom prst="ellipse">
            <a:avLst/>
          </a:prstGeom>
          <a:solidFill>
            <a:schemeClr val="tx2">
              <a:alpha val="4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538" name="Arc 28"/>
          <p:cNvSpPr>
            <a:spLocks noChangeAspect="1"/>
          </p:cNvSpPr>
          <p:nvPr/>
        </p:nvSpPr>
        <p:spPr bwMode="auto">
          <a:xfrm flipH="1">
            <a:off x="5789613" y="2459038"/>
            <a:ext cx="1922462" cy="1504950"/>
          </a:xfrm>
          <a:custGeom>
            <a:avLst/>
            <a:gdLst>
              <a:gd name="T0" fmla="*/ 0 w 28812"/>
              <a:gd name="T1" fmla="*/ 80482 h 23187"/>
              <a:gd name="T2" fmla="*/ 1918592 w 28812"/>
              <a:gd name="T3" fmla="*/ 1504950 h 23187"/>
              <a:gd name="T4" fmla="*/ 481216 w 28812"/>
              <a:gd name="T5" fmla="*/ 1401946 h 23187"/>
              <a:gd name="T6" fmla="*/ 0 60000 65536"/>
              <a:gd name="T7" fmla="*/ 0 60000 65536"/>
              <a:gd name="T8" fmla="*/ 0 60000 65536"/>
              <a:gd name="T9" fmla="*/ 0 w 28812"/>
              <a:gd name="T10" fmla="*/ 0 h 23187"/>
              <a:gd name="T11" fmla="*/ 28812 w 28812"/>
              <a:gd name="T12" fmla="*/ 23187 h 23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12" h="23187" fill="none" extrusionOk="0">
                <a:moveTo>
                  <a:pt x="-1" y="1239"/>
                </a:moveTo>
                <a:cubicBezTo>
                  <a:pt x="2315" y="419"/>
                  <a:pt x="4754" y="-1"/>
                  <a:pt x="7212" y="0"/>
                </a:cubicBezTo>
                <a:cubicBezTo>
                  <a:pt x="19141" y="0"/>
                  <a:pt x="28812" y="9670"/>
                  <a:pt x="28812" y="21600"/>
                </a:cubicBezTo>
                <a:cubicBezTo>
                  <a:pt x="28812" y="22129"/>
                  <a:pt x="28792" y="22658"/>
                  <a:pt x="28753" y="23186"/>
                </a:cubicBezTo>
              </a:path>
              <a:path w="28812" h="23187" stroke="0" extrusionOk="0">
                <a:moveTo>
                  <a:pt x="-1" y="1239"/>
                </a:moveTo>
                <a:cubicBezTo>
                  <a:pt x="2315" y="419"/>
                  <a:pt x="4754" y="-1"/>
                  <a:pt x="7212" y="0"/>
                </a:cubicBezTo>
                <a:cubicBezTo>
                  <a:pt x="19141" y="0"/>
                  <a:pt x="28812" y="9670"/>
                  <a:pt x="28812" y="21600"/>
                </a:cubicBezTo>
                <a:cubicBezTo>
                  <a:pt x="28812" y="22129"/>
                  <a:pt x="28792" y="22658"/>
                  <a:pt x="28753" y="23186"/>
                </a:cubicBezTo>
                <a:lnTo>
                  <a:pt x="7212" y="21600"/>
                </a:lnTo>
                <a:close/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grpSp>
        <p:nvGrpSpPr>
          <p:cNvPr id="22539" name="Group 29"/>
          <p:cNvGrpSpPr>
            <a:grpSpLocks/>
          </p:cNvGrpSpPr>
          <p:nvPr/>
        </p:nvGrpSpPr>
        <p:grpSpPr bwMode="auto">
          <a:xfrm>
            <a:off x="6881813" y="2846388"/>
            <a:ext cx="241300" cy="249237"/>
            <a:chOff x="4337" y="1504"/>
            <a:chExt cx="152" cy="157"/>
          </a:xfrm>
        </p:grpSpPr>
        <p:sp>
          <p:nvSpPr>
            <p:cNvPr id="22567" name="AutoShape 30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60 w 21600"/>
                <a:gd name="T1" fmla="*/ 45 h 21600"/>
                <a:gd name="T2" fmla="*/ 34 w 21600"/>
                <a:gd name="T3" fmla="*/ 91 h 21600"/>
                <a:gd name="T4" fmla="*/ 7 w 21600"/>
                <a:gd name="T5" fmla="*/ 45 h 21600"/>
                <a:gd name="T6" fmla="*/ 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83327" name="Oval 31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2540" name="Group 34"/>
          <p:cNvGrpSpPr>
            <a:grpSpLocks/>
          </p:cNvGrpSpPr>
          <p:nvPr/>
        </p:nvGrpSpPr>
        <p:grpSpPr bwMode="auto">
          <a:xfrm>
            <a:off x="6402388" y="3063875"/>
            <a:ext cx="241300" cy="249238"/>
            <a:chOff x="4337" y="1504"/>
            <a:chExt cx="152" cy="157"/>
          </a:xfrm>
        </p:grpSpPr>
        <p:sp>
          <p:nvSpPr>
            <p:cNvPr id="22565" name="AutoShape 35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60 w 21600"/>
                <a:gd name="T1" fmla="*/ 45 h 21600"/>
                <a:gd name="T2" fmla="*/ 34 w 21600"/>
                <a:gd name="T3" fmla="*/ 91 h 21600"/>
                <a:gd name="T4" fmla="*/ 7 w 21600"/>
                <a:gd name="T5" fmla="*/ 45 h 21600"/>
                <a:gd name="T6" fmla="*/ 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83332" name="Oval 36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2541" name="Group 37"/>
          <p:cNvGrpSpPr>
            <a:grpSpLocks/>
          </p:cNvGrpSpPr>
          <p:nvPr/>
        </p:nvGrpSpPr>
        <p:grpSpPr bwMode="auto">
          <a:xfrm>
            <a:off x="6161088" y="3567113"/>
            <a:ext cx="241300" cy="249237"/>
            <a:chOff x="4337" y="1504"/>
            <a:chExt cx="152" cy="157"/>
          </a:xfrm>
        </p:grpSpPr>
        <p:sp>
          <p:nvSpPr>
            <p:cNvPr id="22563" name="AutoShape 38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60 w 21600"/>
                <a:gd name="T1" fmla="*/ 45 h 21600"/>
                <a:gd name="T2" fmla="*/ 34 w 21600"/>
                <a:gd name="T3" fmla="*/ 91 h 21600"/>
                <a:gd name="T4" fmla="*/ 7 w 21600"/>
                <a:gd name="T5" fmla="*/ 45 h 21600"/>
                <a:gd name="T6" fmla="*/ 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83335" name="Oval 39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5168900" y="5438775"/>
            <a:ext cx="417671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Regional Coverage</a:t>
            </a:r>
            <a:br>
              <a:rPr lang="en-GB">
                <a:solidFill>
                  <a:schemeClr val="accent2"/>
                </a:solidFill>
              </a:rPr>
            </a:br>
            <a:r>
              <a:rPr lang="en-GB">
                <a:solidFill>
                  <a:schemeClr val="accent2"/>
                </a:solidFill>
              </a:rPr>
              <a:t>Immediate Access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971675" y="2227263"/>
            <a:ext cx="339725" cy="314325"/>
            <a:chOff x="720" y="1236"/>
            <a:chExt cx="482" cy="335"/>
          </a:xfrm>
        </p:grpSpPr>
        <p:sp>
          <p:nvSpPr>
            <p:cNvPr id="22556" name="Rectangle 51"/>
            <p:cNvSpPr>
              <a:spLocks noChangeArrowheads="1"/>
            </p:cNvSpPr>
            <p:nvPr/>
          </p:nvSpPr>
          <p:spPr bwMode="auto">
            <a:xfrm>
              <a:off x="768" y="1523"/>
              <a:ext cx="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Rectangle 52"/>
            <p:cNvSpPr>
              <a:spLocks noChangeArrowheads="1"/>
            </p:cNvSpPr>
            <p:nvPr/>
          </p:nvSpPr>
          <p:spPr bwMode="auto">
            <a:xfrm>
              <a:off x="720" y="1411"/>
              <a:ext cx="28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Rectangle 53"/>
            <p:cNvSpPr>
              <a:spLocks noChangeArrowheads="1"/>
            </p:cNvSpPr>
            <p:nvPr/>
          </p:nvSpPr>
          <p:spPr bwMode="auto">
            <a:xfrm rot="-2503577">
              <a:off x="1010" y="1236"/>
              <a:ext cx="192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54"/>
            <p:cNvSpPr>
              <a:spLocks noChangeShapeType="1"/>
            </p:cNvSpPr>
            <p:nvPr/>
          </p:nvSpPr>
          <p:spPr bwMode="auto">
            <a:xfrm flipV="1">
              <a:off x="960" y="136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0" name="Rectangle 55"/>
            <p:cNvSpPr>
              <a:spLocks noChangeArrowheads="1"/>
            </p:cNvSpPr>
            <p:nvPr/>
          </p:nvSpPr>
          <p:spPr bwMode="auto">
            <a:xfrm>
              <a:off x="768" y="1459"/>
              <a:ext cx="48" cy="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56"/>
            <p:cNvSpPr>
              <a:spLocks noChangeArrowheads="1"/>
            </p:cNvSpPr>
            <p:nvPr/>
          </p:nvSpPr>
          <p:spPr bwMode="auto">
            <a:xfrm>
              <a:off x="912" y="150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57"/>
            <p:cNvSpPr>
              <a:spLocks noChangeShapeType="1"/>
            </p:cNvSpPr>
            <p:nvPr/>
          </p:nvSpPr>
          <p:spPr bwMode="auto">
            <a:xfrm>
              <a:off x="816" y="1363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3355" name="AutoShape 59"/>
          <p:cNvSpPr>
            <a:spLocks noChangeArrowheads="1"/>
          </p:cNvSpPr>
          <p:nvPr/>
        </p:nvSpPr>
        <p:spPr bwMode="auto">
          <a:xfrm rot="-1366230">
            <a:off x="2006600" y="2587625"/>
            <a:ext cx="406400" cy="2936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7058025" y="2046288"/>
            <a:ext cx="339725" cy="314325"/>
            <a:chOff x="720" y="1236"/>
            <a:chExt cx="482" cy="335"/>
          </a:xfrm>
        </p:grpSpPr>
        <p:sp>
          <p:nvSpPr>
            <p:cNvPr id="22549" name="Rectangle 69"/>
            <p:cNvSpPr>
              <a:spLocks noChangeArrowheads="1"/>
            </p:cNvSpPr>
            <p:nvPr/>
          </p:nvSpPr>
          <p:spPr bwMode="auto">
            <a:xfrm>
              <a:off x="768" y="1523"/>
              <a:ext cx="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Rectangle 70"/>
            <p:cNvSpPr>
              <a:spLocks noChangeArrowheads="1"/>
            </p:cNvSpPr>
            <p:nvPr/>
          </p:nvSpPr>
          <p:spPr bwMode="auto">
            <a:xfrm>
              <a:off x="720" y="1411"/>
              <a:ext cx="28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Rectangle 71"/>
            <p:cNvSpPr>
              <a:spLocks noChangeArrowheads="1"/>
            </p:cNvSpPr>
            <p:nvPr/>
          </p:nvSpPr>
          <p:spPr bwMode="auto">
            <a:xfrm rot="-2503577">
              <a:off x="1010" y="1236"/>
              <a:ext cx="192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72"/>
            <p:cNvSpPr>
              <a:spLocks noChangeShapeType="1"/>
            </p:cNvSpPr>
            <p:nvPr/>
          </p:nvSpPr>
          <p:spPr bwMode="auto">
            <a:xfrm flipV="1">
              <a:off x="960" y="136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3" name="Rectangle 73"/>
            <p:cNvSpPr>
              <a:spLocks noChangeArrowheads="1"/>
            </p:cNvSpPr>
            <p:nvPr/>
          </p:nvSpPr>
          <p:spPr bwMode="auto">
            <a:xfrm>
              <a:off x="768" y="1459"/>
              <a:ext cx="48" cy="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Oval 74"/>
            <p:cNvSpPr>
              <a:spLocks noChangeArrowheads="1"/>
            </p:cNvSpPr>
            <p:nvPr/>
          </p:nvSpPr>
          <p:spPr bwMode="auto">
            <a:xfrm>
              <a:off x="912" y="150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75"/>
            <p:cNvSpPr>
              <a:spLocks noChangeShapeType="1"/>
            </p:cNvSpPr>
            <p:nvPr/>
          </p:nvSpPr>
          <p:spPr bwMode="auto">
            <a:xfrm>
              <a:off x="816" y="1363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3372" name="AutoShape 76"/>
          <p:cNvSpPr>
            <a:spLocks noChangeArrowheads="1"/>
          </p:cNvSpPr>
          <p:nvPr/>
        </p:nvSpPr>
        <p:spPr bwMode="auto">
          <a:xfrm rot="-1366230">
            <a:off x="6696075" y="2527300"/>
            <a:ext cx="406400" cy="2936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3373" name="AutoShape 77"/>
          <p:cNvSpPr>
            <a:spLocks noChangeArrowheads="1"/>
          </p:cNvSpPr>
          <p:nvPr/>
        </p:nvSpPr>
        <p:spPr bwMode="auto">
          <a:xfrm rot="-2434559">
            <a:off x="6156325" y="2827338"/>
            <a:ext cx="406400" cy="2936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3374" name="AutoShape 78"/>
          <p:cNvSpPr>
            <a:spLocks noChangeArrowheads="1"/>
          </p:cNvSpPr>
          <p:nvPr/>
        </p:nvSpPr>
        <p:spPr bwMode="auto">
          <a:xfrm rot="-4007439">
            <a:off x="5798344" y="3364706"/>
            <a:ext cx="406400" cy="2936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38 0.00995 C 0.06598 -0.05781 0.17152 -0.0185 0.21637 0.09667 C 0.26009 0.21346 0.2271 0.36494 0.14109 0.43178 C 0.05525 0.50047 -0.04949 0.4593 -0.09385 0.34228 C -0.13789 0.22665 -0.10522 0.07794 -0.01938 0.00995 Z " pathEditMode="relative" rAng="-1721353" ptsTypes="fffff">
                                      <p:cBhvr>
                                        <p:cTn id="6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3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3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6 0.00394 C 0.07755 -0.00485 0.15831 0.09184 0.1644 0.21906 C 0.1692 0.34652 0.09838 0.45871 0.00481 0.46681 C -0.08941 0.47583 -0.16904 0.37775 -0.17465 0.24983 C -0.18026 0.12283 -0.10976 0.01226 -0.01586 0.00394 Z " pathEditMode="relative" rAng="-214058" ptsTypes="fffff">
                                      <p:cBhvr>
                                        <p:cTn id="16" dur="3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3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33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3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3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3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3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55" grpId="0" animBg="1"/>
      <p:bldP spid="183355" grpId="1" animBg="1"/>
      <p:bldP spid="183372" grpId="0" animBg="1"/>
      <p:bldP spid="183372" grpId="1" animBg="1"/>
      <p:bldP spid="183373" grpId="0" animBg="1"/>
      <p:bldP spid="183373" grpId="1" animBg="1"/>
      <p:bldP spid="183374" grpId="0" animBg="1"/>
      <p:bldP spid="1833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EARS System</a:t>
            </a:r>
          </a:p>
        </p:txBody>
      </p:sp>
      <p:grpSp>
        <p:nvGrpSpPr>
          <p:cNvPr id="23555" name="Group 16"/>
          <p:cNvGrpSpPr>
            <a:grpSpLocks/>
          </p:cNvGrpSpPr>
          <p:nvPr/>
        </p:nvGrpSpPr>
        <p:grpSpPr bwMode="auto">
          <a:xfrm>
            <a:off x="1712913" y="4149725"/>
            <a:ext cx="563562" cy="582613"/>
            <a:chOff x="4337" y="1504"/>
            <a:chExt cx="152" cy="157"/>
          </a:xfrm>
        </p:grpSpPr>
        <p:sp>
          <p:nvSpPr>
            <p:cNvPr id="23610" name="AutoShape 17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60 w 21600"/>
                <a:gd name="T1" fmla="*/ 45 h 21600"/>
                <a:gd name="T2" fmla="*/ 34 w 21600"/>
                <a:gd name="T3" fmla="*/ 91 h 21600"/>
                <a:gd name="T4" fmla="*/ 7 w 21600"/>
                <a:gd name="T5" fmla="*/ 45 h 21600"/>
                <a:gd name="T6" fmla="*/ 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88434" name="Oval 18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56" name="Rectangle 24"/>
          <p:cNvSpPr>
            <a:spLocks noChangeArrowheads="1"/>
          </p:cNvSpPr>
          <p:nvPr/>
        </p:nvSpPr>
        <p:spPr bwMode="auto">
          <a:xfrm>
            <a:off x="1219200" y="2417763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25"/>
          <p:cNvSpPr>
            <a:spLocks noChangeArrowheads="1"/>
          </p:cNvSpPr>
          <p:nvPr/>
        </p:nvSpPr>
        <p:spPr bwMode="auto">
          <a:xfrm>
            <a:off x="1143000" y="2239963"/>
            <a:ext cx="457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26"/>
          <p:cNvSpPr>
            <a:spLocks noChangeArrowheads="1"/>
          </p:cNvSpPr>
          <p:nvPr/>
        </p:nvSpPr>
        <p:spPr bwMode="auto">
          <a:xfrm rot="-2503577">
            <a:off x="1603375" y="1962150"/>
            <a:ext cx="3048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27"/>
          <p:cNvSpPr>
            <a:spLocks noChangeShapeType="1"/>
          </p:cNvSpPr>
          <p:nvPr/>
        </p:nvSpPr>
        <p:spPr bwMode="auto">
          <a:xfrm flipV="1">
            <a:off x="1524000" y="216376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Rectangle 28"/>
          <p:cNvSpPr>
            <a:spLocks noChangeArrowheads="1"/>
          </p:cNvSpPr>
          <p:nvPr/>
        </p:nvSpPr>
        <p:spPr bwMode="auto">
          <a:xfrm>
            <a:off x="1219200" y="2316163"/>
            <a:ext cx="762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29"/>
          <p:cNvSpPr>
            <a:spLocks noChangeArrowheads="1"/>
          </p:cNvSpPr>
          <p:nvPr/>
        </p:nvSpPr>
        <p:spPr bwMode="auto">
          <a:xfrm>
            <a:off x="1447800" y="23923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1295400" y="216376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Freeform 34"/>
          <p:cNvSpPr>
            <a:spLocks/>
          </p:cNvSpPr>
          <p:nvPr/>
        </p:nvSpPr>
        <p:spPr bwMode="auto">
          <a:xfrm>
            <a:off x="914400" y="2495550"/>
            <a:ext cx="457200" cy="2324100"/>
          </a:xfrm>
          <a:custGeom>
            <a:avLst/>
            <a:gdLst>
              <a:gd name="T0" fmla="*/ 256 w 398"/>
              <a:gd name="T1" fmla="*/ 0 h 1488"/>
              <a:gd name="T2" fmla="*/ 398 w 398"/>
              <a:gd name="T3" fmla="*/ 1181 h 1488"/>
              <a:gd name="T4" fmla="*/ 0 w 398"/>
              <a:gd name="T5" fmla="*/ 1488 h 1488"/>
              <a:gd name="T6" fmla="*/ 256 w 398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1488"/>
              <a:gd name="T14" fmla="*/ 398 w 398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1488">
                <a:moveTo>
                  <a:pt x="256" y="0"/>
                </a:moveTo>
                <a:lnTo>
                  <a:pt x="398" y="1181"/>
                </a:lnTo>
                <a:lnTo>
                  <a:pt x="0" y="1488"/>
                </a:lnTo>
                <a:lnTo>
                  <a:pt x="256" y="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Rectangle 35"/>
          <p:cNvSpPr>
            <a:spLocks noChangeArrowheads="1"/>
          </p:cNvSpPr>
          <p:nvPr/>
        </p:nvSpPr>
        <p:spPr bwMode="auto">
          <a:xfrm>
            <a:off x="2359025" y="4333875"/>
            <a:ext cx="4572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36"/>
          <p:cNvSpPr>
            <a:spLocks noChangeShapeType="1"/>
          </p:cNvSpPr>
          <p:nvPr/>
        </p:nvSpPr>
        <p:spPr bwMode="auto">
          <a:xfrm flipV="1">
            <a:off x="2073275" y="451008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Text Box 37"/>
          <p:cNvSpPr txBox="1">
            <a:spLocks noChangeArrowheads="1"/>
          </p:cNvSpPr>
          <p:nvPr/>
        </p:nvSpPr>
        <p:spPr bwMode="auto">
          <a:xfrm>
            <a:off x="2647950" y="271621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HRPT</a:t>
            </a:r>
            <a:br>
              <a:rPr lang="en-GB" sz="1800"/>
            </a:br>
            <a:r>
              <a:rPr lang="en-GB" sz="1800"/>
              <a:t>Stations</a:t>
            </a:r>
          </a:p>
        </p:txBody>
      </p:sp>
      <p:sp>
        <p:nvSpPr>
          <p:cNvPr id="23567" name="Text Box 62"/>
          <p:cNvSpPr txBox="1">
            <a:spLocks noChangeArrowheads="1"/>
          </p:cNvSpPr>
          <p:nvPr/>
        </p:nvSpPr>
        <p:spPr bwMode="auto">
          <a:xfrm>
            <a:off x="344488" y="1484313"/>
            <a:ext cx="103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/>
              <a:t>Polar Satellite</a:t>
            </a:r>
          </a:p>
        </p:txBody>
      </p:sp>
      <p:sp>
        <p:nvSpPr>
          <p:cNvPr id="23568" name="AutoShape 67"/>
          <p:cNvSpPr>
            <a:spLocks noChangeArrowheads="1"/>
          </p:cNvSpPr>
          <p:nvPr/>
        </p:nvSpPr>
        <p:spPr bwMode="auto">
          <a:xfrm rot="4427336">
            <a:off x="1040607" y="3283743"/>
            <a:ext cx="1371600" cy="252413"/>
          </a:xfrm>
          <a:custGeom>
            <a:avLst/>
            <a:gdLst>
              <a:gd name="T0" fmla="*/ 1028700 w 21600"/>
              <a:gd name="T1" fmla="*/ 0 h 21600"/>
              <a:gd name="T2" fmla="*/ 0 w 21600"/>
              <a:gd name="T3" fmla="*/ 126207 h 21600"/>
              <a:gd name="T4" fmla="*/ 1028700 w 21600"/>
              <a:gd name="T5" fmla="*/ 252413 h 21600"/>
              <a:gd name="T6" fmla="*/ 1371600 w 21600"/>
              <a:gd name="T7" fmla="*/ 1262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AutoShape 73"/>
          <p:cNvSpPr>
            <a:spLocks noChangeArrowheads="1"/>
          </p:cNvSpPr>
          <p:nvPr/>
        </p:nvSpPr>
        <p:spPr bwMode="auto">
          <a:xfrm rot="2788506">
            <a:off x="1537494" y="2931319"/>
            <a:ext cx="1152525" cy="252413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126207 h 21600"/>
              <a:gd name="T4" fmla="*/ 864394 w 21600"/>
              <a:gd name="T5" fmla="*/ 252413 h 21600"/>
              <a:gd name="T6" fmla="*/ 1152525 w 21600"/>
              <a:gd name="T7" fmla="*/ 1262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3570" name="Group 85"/>
          <p:cNvGrpSpPr>
            <a:grpSpLocks/>
          </p:cNvGrpSpPr>
          <p:nvPr/>
        </p:nvGrpSpPr>
        <p:grpSpPr bwMode="auto">
          <a:xfrm>
            <a:off x="2409825" y="3494088"/>
            <a:ext cx="563563" cy="582612"/>
            <a:chOff x="4337" y="1504"/>
            <a:chExt cx="152" cy="157"/>
          </a:xfrm>
        </p:grpSpPr>
        <p:sp>
          <p:nvSpPr>
            <p:cNvPr id="23608" name="AutoShape 86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60 w 21600"/>
                <a:gd name="T1" fmla="*/ 45 h 21600"/>
                <a:gd name="T2" fmla="*/ 34 w 21600"/>
                <a:gd name="T3" fmla="*/ 91 h 21600"/>
                <a:gd name="T4" fmla="*/ 7 w 21600"/>
                <a:gd name="T5" fmla="*/ 45 h 21600"/>
                <a:gd name="T6" fmla="*/ 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88503" name="Oval 87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71" name="Rectangle 88"/>
          <p:cNvSpPr>
            <a:spLocks noChangeArrowheads="1"/>
          </p:cNvSpPr>
          <p:nvPr/>
        </p:nvSpPr>
        <p:spPr bwMode="auto">
          <a:xfrm>
            <a:off x="3055938" y="3678238"/>
            <a:ext cx="4572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89"/>
          <p:cNvSpPr>
            <a:spLocks noChangeShapeType="1"/>
          </p:cNvSpPr>
          <p:nvPr/>
        </p:nvSpPr>
        <p:spPr bwMode="auto">
          <a:xfrm flipV="1">
            <a:off x="2770188" y="385445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2792413" y="1676400"/>
            <a:ext cx="6896100" cy="3848100"/>
            <a:chOff x="1759" y="1056"/>
            <a:chExt cx="4344" cy="2424"/>
          </a:xfrm>
        </p:grpSpPr>
        <p:sp>
          <p:nvSpPr>
            <p:cNvPr id="23579" name="Text Box 39"/>
            <p:cNvSpPr txBox="1">
              <a:spLocks noChangeArrowheads="1"/>
            </p:cNvSpPr>
            <p:nvPr/>
          </p:nvSpPr>
          <p:spPr bwMode="auto">
            <a:xfrm>
              <a:off x="5479" y="297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800"/>
                <a:t>Users</a:t>
              </a:r>
            </a:p>
          </p:txBody>
        </p:sp>
        <p:sp>
          <p:nvSpPr>
            <p:cNvPr id="23580" name="Line 46"/>
            <p:cNvSpPr>
              <a:spLocks noChangeShapeType="1"/>
            </p:cNvSpPr>
            <p:nvPr/>
          </p:nvSpPr>
          <p:spPr bwMode="auto">
            <a:xfrm>
              <a:off x="1759" y="2840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581" name="Group 101"/>
            <p:cNvGrpSpPr>
              <a:grpSpLocks/>
            </p:cNvGrpSpPr>
            <p:nvPr/>
          </p:nvGrpSpPr>
          <p:grpSpPr bwMode="auto">
            <a:xfrm>
              <a:off x="4662" y="1056"/>
              <a:ext cx="624" cy="288"/>
              <a:chOff x="4080" y="900"/>
              <a:chExt cx="624" cy="288"/>
            </a:xfrm>
          </p:grpSpPr>
          <p:sp>
            <p:nvSpPr>
              <p:cNvPr id="23600" name="Line 52"/>
              <p:cNvSpPr>
                <a:spLocks noChangeShapeType="1"/>
              </p:cNvSpPr>
              <p:nvPr/>
            </p:nvSpPr>
            <p:spPr bwMode="auto">
              <a:xfrm>
                <a:off x="4416" y="9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601" name="Line 53"/>
              <p:cNvSpPr>
                <a:spLocks noChangeShapeType="1"/>
              </p:cNvSpPr>
              <p:nvPr/>
            </p:nvSpPr>
            <p:spPr bwMode="auto">
              <a:xfrm>
                <a:off x="4224" y="9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602" name="Rectangle 54"/>
              <p:cNvSpPr>
                <a:spLocks noChangeArrowheads="1"/>
              </p:cNvSpPr>
              <p:nvPr/>
            </p:nvSpPr>
            <p:spPr bwMode="auto">
              <a:xfrm>
                <a:off x="4320" y="900"/>
                <a:ext cx="144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Rectangle 55"/>
              <p:cNvSpPr>
                <a:spLocks noChangeArrowheads="1"/>
              </p:cNvSpPr>
              <p:nvPr/>
            </p:nvSpPr>
            <p:spPr bwMode="auto">
              <a:xfrm>
                <a:off x="4368" y="10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Rectangle 56"/>
              <p:cNvSpPr>
                <a:spLocks noChangeArrowheads="1"/>
              </p:cNvSpPr>
              <p:nvPr/>
            </p:nvSpPr>
            <p:spPr bwMode="auto">
              <a:xfrm>
                <a:off x="4512" y="948"/>
                <a:ext cx="192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5" name="Rectangle 57"/>
              <p:cNvSpPr>
                <a:spLocks noChangeArrowheads="1"/>
              </p:cNvSpPr>
              <p:nvPr/>
            </p:nvSpPr>
            <p:spPr bwMode="auto">
              <a:xfrm>
                <a:off x="4080" y="948"/>
                <a:ext cx="192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6" name="Rectangle 58"/>
              <p:cNvSpPr>
                <a:spLocks noChangeArrowheads="1"/>
              </p:cNvSpPr>
              <p:nvPr/>
            </p:nvSpPr>
            <p:spPr bwMode="auto">
              <a:xfrm>
                <a:off x="4320" y="948"/>
                <a:ext cx="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Line 59"/>
              <p:cNvSpPr>
                <a:spLocks noChangeShapeType="1"/>
              </p:cNvSpPr>
              <p:nvPr/>
            </p:nvSpPr>
            <p:spPr bwMode="auto">
              <a:xfrm>
                <a:off x="4416" y="114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3582" name="Text Box 63"/>
            <p:cNvSpPr txBox="1">
              <a:spLocks noChangeArrowheads="1"/>
            </p:cNvSpPr>
            <p:nvPr/>
          </p:nvSpPr>
          <p:spPr bwMode="auto">
            <a:xfrm>
              <a:off x="3664" y="1389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800"/>
                <a:t>EUMETCast</a:t>
              </a:r>
            </a:p>
          </p:txBody>
        </p:sp>
        <p:sp>
          <p:nvSpPr>
            <p:cNvPr id="23583" name="AutoShape 64"/>
            <p:cNvSpPr>
              <a:spLocks noChangeArrowheads="1"/>
            </p:cNvSpPr>
            <p:nvPr/>
          </p:nvSpPr>
          <p:spPr bwMode="auto">
            <a:xfrm rot="-4062561">
              <a:off x="4289" y="1853"/>
              <a:ext cx="816" cy="159"/>
            </a:xfrm>
            <a:custGeom>
              <a:avLst/>
              <a:gdLst>
                <a:gd name="T0" fmla="*/ 612 w 21600"/>
                <a:gd name="T1" fmla="*/ 0 h 21600"/>
                <a:gd name="T2" fmla="*/ 0 w 21600"/>
                <a:gd name="T3" fmla="*/ 80 h 21600"/>
                <a:gd name="T4" fmla="*/ 612 w 21600"/>
                <a:gd name="T5" fmla="*/ 159 h 21600"/>
                <a:gd name="T6" fmla="*/ 816 w 21600"/>
                <a:gd name="T7" fmla="*/ 8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34 h 21600"/>
                <a:gd name="T14" fmla="*/ 18900 w 21600"/>
                <a:gd name="T15" fmla="*/ 161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4" name="AutoShape 65"/>
            <p:cNvSpPr>
              <a:spLocks noChangeArrowheads="1"/>
            </p:cNvSpPr>
            <p:nvPr/>
          </p:nvSpPr>
          <p:spPr bwMode="auto">
            <a:xfrm rot="4339209">
              <a:off x="4668" y="1928"/>
              <a:ext cx="1056" cy="159"/>
            </a:xfrm>
            <a:custGeom>
              <a:avLst/>
              <a:gdLst>
                <a:gd name="T0" fmla="*/ 792 w 21600"/>
                <a:gd name="T1" fmla="*/ 0 h 21600"/>
                <a:gd name="T2" fmla="*/ 0 w 21600"/>
                <a:gd name="T3" fmla="*/ 80 h 21600"/>
                <a:gd name="T4" fmla="*/ 792 w 21600"/>
                <a:gd name="T5" fmla="*/ 159 h 21600"/>
                <a:gd name="T6" fmla="*/ 1056 w 21600"/>
                <a:gd name="T7" fmla="*/ 8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34 h 21600"/>
                <a:gd name="T14" fmla="*/ 18900 w 21600"/>
                <a:gd name="T15" fmla="*/ 161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5" name="AutoShape 66"/>
            <p:cNvSpPr>
              <a:spLocks noChangeArrowheads="1"/>
            </p:cNvSpPr>
            <p:nvPr/>
          </p:nvSpPr>
          <p:spPr bwMode="auto">
            <a:xfrm rot="3858669">
              <a:off x="4895" y="1837"/>
              <a:ext cx="1056" cy="159"/>
            </a:xfrm>
            <a:custGeom>
              <a:avLst/>
              <a:gdLst>
                <a:gd name="T0" fmla="*/ 792 w 21600"/>
                <a:gd name="T1" fmla="*/ 0 h 21600"/>
                <a:gd name="T2" fmla="*/ 0 w 21600"/>
                <a:gd name="T3" fmla="*/ 80 h 21600"/>
                <a:gd name="T4" fmla="*/ 792 w 21600"/>
                <a:gd name="T5" fmla="*/ 159 h 21600"/>
                <a:gd name="T6" fmla="*/ 1056 w 21600"/>
                <a:gd name="T7" fmla="*/ 8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34 h 21600"/>
                <a:gd name="T14" fmla="*/ 18900 w 21600"/>
                <a:gd name="T15" fmla="*/ 161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6" name="Line 72"/>
            <p:cNvSpPr>
              <a:spLocks noChangeShapeType="1"/>
            </p:cNvSpPr>
            <p:nvPr/>
          </p:nvSpPr>
          <p:spPr bwMode="auto">
            <a:xfrm>
              <a:off x="2213" y="2432"/>
              <a:ext cx="31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8500" name="Cloud"/>
            <p:cNvSpPr>
              <a:spLocks noChangeAspect="1" noEditPoints="1" noChangeArrowheads="1"/>
            </p:cNvSpPr>
            <p:nvPr/>
          </p:nvSpPr>
          <p:spPr bwMode="auto">
            <a:xfrm>
              <a:off x="2440" y="2160"/>
              <a:ext cx="1678" cy="98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GB" sz="1800">
                  <a:solidFill>
                    <a:schemeClr val="bg1"/>
                  </a:solidFill>
                </a:rPr>
                <a:t>EARS</a:t>
              </a:r>
              <a:br>
                <a:rPr lang="en-GB" sz="1800">
                  <a:solidFill>
                    <a:schemeClr val="bg1"/>
                  </a:solidFill>
                </a:rPr>
              </a:br>
              <a:r>
                <a:rPr lang="en-GB" sz="1800">
                  <a:solidFill>
                    <a:schemeClr val="bg1"/>
                  </a:solidFill>
                </a:rPr>
                <a:t>Communication </a:t>
              </a:r>
              <a:br>
                <a:rPr lang="en-GB" sz="1800">
                  <a:solidFill>
                    <a:schemeClr val="bg1"/>
                  </a:solidFill>
                </a:rPr>
              </a:br>
              <a:r>
                <a:rPr lang="en-GB" sz="1800">
                  <a:solidFill>
                    <a:schemeClr val="bg1"/>
                  </a:solidFill>
                </a:rPr>
                <a:t>Network</a:t>
              </a:r>
            </a:p>
          </p:txBody>
        </p:sp>
        <p:sp>
          <p:nvSpPr>
            <p:cNvPr id="188511" name="Cloud"/>
            <p:cNvSpPr>
              <a:spLocks noChangeAspect="1" noEditPoints="1" noChangeArrowheads="1"/>
            </p:cNvSpPr>
            <p:nvPr/>
          </p:nvSpPr>
          <p:spPr bwMode="auto">
            <a:xfrm>
              <a:off x="4481" y="2976"/>
              <a:ext cx="862" cy="50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GB" sz="2000">
                  <a:solidFill>
                    <a:schemeClr val="bg1"/>
                  </a:solidFill>
                </a:rPr>
                <a:t>GTS</a:t>
              </a:r>
            </a:p>
          </p:txBody>
        </p:sp>
        <p:grpSp>
          <p:nvGrpSpPr>
            <p:cNvPr id="23589" name="Group 96"/>
            <p:cNvGrpSpPr>
              <a:grpSpLocks/>
            </p:cNvGrpSpPr>
            <p:nvPr/>
          </p:nvGrpSpPr>
          <p:grpSpPr bwMode="auto">
            <a:xfrm>
              <a:off x="5615" y="2523"/>
              <a:ext cx="262" cy="226"/>
              <a:chOff x="4337" y="1504"/>
              <a:chExt cx="152" cy="157"/>
            </a:xfrm>
          </p:grpSpPr>
          <p:sp>
            <p:nvSpPr>
              <p:cNvPr id="23598" name="AutoShape 97"/>
              <p:cNvSpPr>
                <a:spLocks noChangeArrowheads="1"/>
              </p:cNvSpPr>
              <p:nvPr/>
            </p:nvSpPr>
            <p:spPr bwMode="auto">
              <a:xfrm flipV="1">
                <a:off x="4390" y="1570"/>
                <a:ext cx="67" cy="91"/>
              </a:xfrm>
              <a:custGeom>
                <a:avLst/>
                <a:gdLst>
                  <a:gd name="T0" fmla="*/ 60 w 21600"/>
                  <a:gd name="T1" fmla="*/ 45 h 21600"/>
                  <a:gd name="T2" fmla="*/ 34 w 21600"/>
                  <a:gd name="T3" fmla="*/ 91 h 21600"/>
                  <a:gd name="T4" fmla="*/ 7 w 21600"/>
                  <a:gd name="T5" fmla="*/ 45 h 21600"/>
                  <a:gd name="T6" fmla="*/ 3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69 w 21600"/>
                  <a:gd name="T13" fmla="*/ 4035 h 21600"/>
                  <a:gd name="T14" fmla="*/ 17731 w 21600"/>
                  <a:gd name="T15" fmla="*/ 175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272" y="21600"/>
                    </a:lnTo>
                    <a:lnTo>
                      <a:pt x="17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188514" name="Oval 98"/>
              <p:cNvSpPr>
                <a:spLocks noChangeArrowheads="1"/>
              </p:cNvSpPr>
              <p:nvPr/>
            </p:nvSpPr>
            <p:spPr bwMode="auto">
              <a:xfrm rot="2934930" flipH="1">
                <a:off x="4366" y="1475"/>
                <a:ext cx="94" cy="1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22353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3590" name="Line 99"/>
            <p:cNvSpPr>
              <a:spLocks noChangeShapeType="1"/>
            </p:cNvSpPr>
            <p:nvPr/>
          </p:nvSpPr>
          <p:spPr bwMode="auto">
            <a:xfrm>
              <a:off x="3982" y="2840"/>
              <a:ext cx="59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591" name="Group 102"/>
            <p:cNvGrpSpPr>
              <a:grpSpLocks/>
            </p:cNvGrpSpPr>
            <p:nvPr/>
          </p:nvGrpSpPr>
          <p:grpSpPr bwMode="auto">
            <a:xfrm>
              <a:off x="5252" y="2614"/>
              <a:ext cx="262" cy="226"/>
              <a:chOff x="4337" y="1504"/>
              <a:chExt cx="152" cy="157"/>
            </a:xfrm>
          </p:grpSpPr>
          <p:sp>
            <p:nvSpPr>
              <p:cNvPr id="23596" name="AutoShape 103"/>
              <p:cNvSpPr>
                <a:spLocks noChangeArrowheads="1"/>
              </p:cNvSpPr>
              <p:nvPr/>
            </p:nvSpPr>
            <p:spPr bwMode="auto">
              <a:xfrm flipV="1">
                <a:off x="4390" y="1570"/>
                <a:ext cx="67" cy="91"/>
              </a:xfrm>
              <a:custGeom>
                <a:avLst/>
                <a:gdLst>
                  <a:gd name="T0" fmla="*/ 60 w 21600"/>
                  <a:gd name="T1" fmla="*/ 45 h 21600"/>
                  <a:gd name="T2" fmla="*/ 34 w 21600"/>
                  <a:gd name="T3" fmla="*/ 91 h 21600"/>
                  <a:gd name="T4" fmla="*/ 7 w 21600"/>
                  <a:gd name="T5" fmla="*/ 45 h 21600"/>
                  <a:gd name="T6" fmla="*/ 3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69 w 21600"/>
                  <a:gd name="T13" fmla="*/ 4035 h 21600"/>
                  <a:gd name="T14" fmla="*/ 17731 w 21600"/>
                  <a:gd name="T15" fmla="*/ 175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272" y="21600"/>
                    </a:lnTo>
                    <a:lnTo>
                      <a:pt x="17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188520" name="Oval 104"/>
              <p:cNvSpPr>
                <a:spLocks noChangeArrowheads="1"/>
              </p:cNvSpPr>
              <p:nvPr/>
            </p:nvSpPr>
            <p:spPr bwMode="auto">
              <a:xfrm rot="2934930" flipH="1">
                <a:off x="4366" y="1475"/>
                <a:ext cx="94" cy="1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22353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592" name="Group 105"/>
            <p:cNvGrpSpPr>
              <a:grpSpLocks/>
            </p:cNvGrpSpPr>
            <p:nvPr/>
          </p:nvGrpSpPr>
          <p:grpSpPr bwMode="auto">
            <a:xfrm flipH="1">
              <a:off x="4345" y="2432"/>
              <a:ext cx="355" cy="367"/>
              <a:chOff x="4337" y="1504"/>
              <a:chExt cx="152" cy="157"/>
            </a:xfrm>
          </p:grpSpPr>
          <p:sp>
            <p:nvSpPr>
              <p:cNvPr id="23594" name="AutoShape 106"/>
              <p:cNvSpPr>
                <a:spLocks noChangeArrowheads="1"/>
              </p:cNvSpPr>
              <p:nvPr/>
            </p:nvSpPr>
            <p:spPr bwMode="auto">
              <a:xfrm flipV="1">
                <a:off x="4390" y="1570"/>
                <a:ext cx="67" cy="91"/>
              </a:xfrm>
              <a:custGeom>
                <a:avLst/>
                <a:gdLst>
                  <a:gd name="T0" fmla="*/ 60 w 21600"/>
                  <a:gd name="T1" fmla="*/ 45 h 21600"/>
                  <a:gd name="T2" fmla="*/ 34 w 21600"/>
                  <a:gd name="T3" fmla="*/ 91 h 21600"/>
                  <a:gd name="T4" fmla="*/ 7 w 21600"/>
                  <a:gd name="T5" fmla="*/ 45 h 21600"/>
                  <a:gd name="T6" fmla="*/ 3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69 w 21600"/>
                  <a:gd name="T13" fmla="*/ 4035 h 21600"/>
                  <a:gd name="T14" fmla="*/ 17731 w 21600"/>
                  <a:gd name="T15" fmla="*/ 175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272" y="21600"/>
                    </a:lnTo>
                    <a:lnTo>
                      <a:pt x="17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188523" name="Oval 107"/>
              <p:cNvSpPr>
                <a:spLocks noChangeArrowheads="1"/>
              </p:cNvSpPr>
              <p:nvPr/>
            </p:nvSpPr>
            <p:spPr bwMode="auto">
              <a:xfrm rot="2934930" flipH="1">
                <a:off x="4366" y="1475"/>
                <a:ext cx="94" cy="1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22353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3593" name="Line 108"/>
            <p:cNvSpPr>
              <a:spLocks noChangeShapeType="1"/>
            </p:cNvSpPr>
            <p:nvPr/>
          </p:nvSpPr>
          <p:spPr bwMode="auto">
            <a:xfrm>
              <a:off x="4118" y="2659"/>
              <a:ext cx="317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8525" name="AutoShape 109"/>
          <p:cNvSpPr>
            <a:spLocks/>
          </p:cNvSpPr>
          <p:nvPr/>
        </p:nvSpPr>
        <p:spPr bwMode="auto">
          <a:xfrm rot="5400000">
            <a:off x="2162175" y="4505325"/>
            <a:ext cx="288925" cy="1044575"/>
          </a:xfrm>
          <a:prstGeom prst="rightBrace">
            <a:avLst>
              <a:gd name="adj1" fmla="val 301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8526" name="AutoShape 110"/>
          <p:cNvSpPr>
            <a:spLocks noChangeArrowheads="1"/>
          </p:cNvSpPr>
          <p:nvPr/>
        </p:nvSpPr>
        <p:spPr bwMode="auto">
          <a:xfrm>
            <a:off x="3367088" y="5749925"/>
            <a:ext cx="323850" cy="377825"/>
          </a:xfrm>
          <a:prstGeom prst="rightArrow">
            <a:avLst>
              <a:gd name="adj1" fmla="val 50157"/>
              <a:gd name="adj2" fmla="val 40694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8530" name="AutoShape 114"/>
          <p:cNvSpPr>
            <a:spLocks noChangeArrowheads="1"/>
          </p:cNvSpPr>
          <p:nvPr/>
        </p:nvSpPr>
        <p:spPr bwMode="auto">
          <a:xfrm>
            <a:off x="1404938" y="5473700"/>
            <a:ext cx="1800225" cy="936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r>
              <a:rPr lang="en-GB" sz="2000">
                <a:solidFill>
                  <a:schemeClr val="tx2"/>
                </a:solidFill>
              </a:rPr>
              <a:t>Local Product </a:t>
            </a:r>
            <a:br>
              <a:rPr lang="en-GB" sz="2000">
                <a:solidFill>
                  <a:schemeClr val="tx2"/>
                </a:solidFill>
              </a:rPr>
            </a:br>
            <a:r>
              <a:rPr lang="en-GB" sz="2000">
                <a:solidFill>
                  <a:schemeClr val="tx2"/>
                </a:solidFill>
              </a:rPr>
              <a:t>Processing</a:t>
            </a:r>
          </a:p>
        </p:txBody>
      </p:sp>
      <p:sp>
        <p:nvSpPr>
          <p:cNvPr id="188531" name="AutoShape 115"/>
          <p:cNvSpPr>
            <a:spLocks noChangeArrowheads="1"/>
          </p:cNvSpPr>
          <p:nvPr/>
        </p:nvSpPr>
        <p:spPr bwMode="auto">
          <a:xfrm>
            <a:off x="3870325" y="5473700"/>
            <a:ext cx="3168650" cy="936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80975" indent="-180975" algn="l"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Improved Timeliness</a:t>
            </a:r>
          </a:p>
          <a:p>
            <a:pPr marL="180975" indent="-180975" algn="l"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Bandwidth Savings</a:t>
            </a:r>
          </a:p>
        </p:txBody>
      </p:sp>
      <p:sp>
        <p:nvSpPr>
          <p:cNvPr id="188529" name="AutoShape 113"/>
          <p:cNvSpPr>
            <a:spLocks noChangeArrowheads="1"/>
          </p:cNvSpPr>
          <p:nvPr/>
        </p:nvSpPr>
        <p:spPr bwMode="auto">
          <a:xfrm>
            <a:off x="3800475" y="1484313"/>
            <a:ext cx="5832475" cy="3816350"/>
          </a:xfrm>
          <a:prstGeom prst="wedgeRoundRectCallout">
            <a:avLst>
              <a:gd name="adj1" fmla="val -67204"/>
              <a:gd name="adj2" fmla="val 48130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61950" indent="-361950" algn="l"/>
            <a:r>
              <a:rPr lang="en-GB" sz="2000">
                <a:solidFill>
                  <a:schemeClr val="bg1"/>
                </a:solidFill>
              </a:rPr>
              <a:t>Local Product Processing including:</a:t>
            </a:r>
          </a:p>
          <a:p>
            <a:pPr marL="361950" indent="-361950" algn="l"/>
            <a:r>
              <a:rPr lang="en-GB" sz="2000">
                <a:solidFill>
                  <a:schemeClr val="bg1"/>
                </a:solidFill>
              </a:rPr>
              <a:t>	</a:t>
            </a:r>
          </a:p>
          <a:p>
            <a:pPr marL="361950" indent="-3619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Removal of Duplicate HRPT Data</a:t>
            </a:r>
          </a:p>
          <a:p>
            <a:pPr marL="361950" indent="-3619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Data Reduction</a:t>
            </a:r>
          </a:p>
          <a:p>
            <a:pPr marL="801688" lvl="1" indent="-2603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AVHRR → Cloud Cover</a:t>
            </a:r>
          </a:p>
          <a:p>
            <a:pPr marL="361950" indent="-3619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Compression </a:t>
            </a:r>
          </a:p>
          <a:p>
            <a:pPr marL="801688" lvl="1" indent="-2603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BUFR</a:t>
            </a:r>
          </a:p>
          <a:p>
            <a:pPr marL="801688" lvl="1" indent="-2603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BZIP2 </a:t>
            </a:r>
          </a:p>
          <a:p>
            <a:pPr marL="801688" lvl="1" indent="-2603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Principal Component scores</a:t>
            </a:r>
          </a:p>
          <a:p>
            <a:pPr marL="361950" indent="-3619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Data Selection</a:t>
            </a:r>
          </a:p>
          <a:p>
            <a:pPr marL="801688" lvl="1" indent="-260350" algn="l">
              <a:buFontTx/>
              <a:buChar char="•"/>
            </a:pPr>
            <a:r>
              <a:rPr lang="en-GB" sz="2000">
                <a:solidFill>
                  <a:schemeClr val="bg1"/>
                </a:solidFill>
              </a:rPr>
              <a:t>8461 → 400 IASI Channel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8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25" grpId="0" animBg="1"/>
      <p:bldP spid="188526" grpId="0" animBg="1"/>
      <p:bldP spid="188530" grpId="0" animBg="1"/>
      <p:bldP spid="188531" grpId="0" animBg="1"/>
      <p:bldP spid="188529" grpId="0" animBg="1"/>
      <p:bldP spid="18852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EARS Services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15925" y="5661025"/>
            <a:ext cx="649288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4580" name="AutoShape 13"/>
          <p:cNvSpPr>
            <a:spLocks noChangeArrowheads="1"/>
          </p:cNvSpPr>
          <p:nvPr/>
        </p:nvSpPr>
        <p:spPr bwMode="auto">
          <a:xfrm>
            <a:off x="704850" y="2133600"/>
            <a:ext cx="1871663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 sz="2000">
                <a:solidFill>
                  <a:schemeClr val="bg1"/>
                </a:solidFill>
              </a:rPr>
              <a:t>Pilot ATOVS</a:t>
            </a:r>
          </a:p>
        </p:txBody>
      </p:sp>
      <p:sp>
        <p:nvSpPr>
          <p:cNvPr id="189456" name="AutoShape 16"/>
          <p:cNvSpPr>
            <a:spLocks noChangeArrowheads="1"/>
          </p:cNvSpPr>
          <p:nvPr/>
        </p:nvSpPr>
        <p:spPr bwMode="auto">
          <a:xfrm>
            <a:off x="3297238" y="2997200"/>
            <a:ext cx="1655762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 sz="2000">
                <a:solidFill>
                  <a:schemeClr val="bg1"/>
                </a:solidFill>
              </a:rPr>
              <a:t>Pilot AVHRR</a:t>
            </a:r>
          </a:p>
        </p:txBody>
      </p:sp>
      <p:sp>
        <p:nvSpPr>
          <p:cNvPr id="189459" name="AutoShape 19"/>
          <p:cNvSpPr>
            <a:spLocks noChangeArrowheads="1"/>
          </p:cNvSpPr>
          <p:nvPr/>
        </p:nvSpPr>
        <p:spPr bwMode="auto">
          <a:xfrm>
            <a:off x="5240338" y="3860800"/>
            <a:ext cx="1657350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 sz="2000">
                <a:solidFill>
                  <a:schemeClr val="bg1"/>
                </a:solidFill>
              </a:rPr>
              <a:t>Pilot ASCAT</a:t>
            </a:r>
          </a:p>
        </p:txBody>
      </p:sp>
      <p:sp>
        <p:nvSpPr>
          <p:cNvPr id="24583" name="Rectangle 20"/>
          <p:cNvSpPr>
            <a:spLocks noChangeArrowheads="1"/>
          </p:cNvSpPr>
          <p:nvPr/>
        </p:nvSpPr>
        <p:spPr bwMode="auto">
          <a:xfrm>
            <a:off x="4376738" y="1412875"/>
            <a:ext cx="13684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accent1"/>
                </a:solidFill>
              </a:rPr>
              <a:t>Today</a:t>
            </a:r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>
            <a:off x="5097463" y="1916113"/>
            <a:ext cx="0" cy="35290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89461" name="AutoShape 21"/>
          <p:cNvSpPr>
            <a:spLocks noChangeArrowheads="1"/>
          </p:cNvSpPr>
          <p:nvPr/>
        </p:nvSpPr>
        <p:spPr bwMode="auto">
          <a:xfrm>
            <a:off x="5745163" y="4724400"/>
            <a:ext cx="1728787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 sz="2000">
                <a:solidFill>
                  <a:schemeClr val="bg1"/>
                </a:solidFill>
              </a:rPr>
              <a:t>Pilot IASI</a:t>
            </a:r>
          </a:p>
        </p:txBody>
      </p:sp>
      <p:sp>
        <p:nvSpPr>
          <p:cNvPr id="24586" name="AutoShape 23"/>
          <p:cNvSpPr>
            <a:spLocks noChangeArrowheads="1"/>
          </p:cNvSpPr>
          <p:nvPr/>
        </p:nvSpPr>
        <p:spPr bwMode="auto">
          <a:xfrm>
            <a:off x="1135063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4587" name="AutoShape 24"/>
          <p:cNvSpPr>
            <a:spLocks noChangeArrowheads="1"/>
          </p:cNvSpPr>
          <p:nvPr/>
        </p:nvSpPr>
        <p:spPr bwMode="auto">
          <a:xfrm>
            <a:off x="1855788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588" name="AutoShape 25"/>
          <p:cNvSpPr>
            <a:spLocks noChangeArrowheads="1"/>
          </p:cNvSpPr>
          <p:nvPr/>
        </p:nvSpPr>
        <p:spPr bwMode="auto">
          <a:xfrm>
            <a:off x="2574925" y="5661025"/>
            <a:ext cx="649288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4589" name="AutoShape 26"/>
          <p:cNvSpPr>
            <a:spLocks noChangeArrowheads="1"/>
          </p:cNvSpPr>
          <p:nvPr/>
        </p:nvSpPr>
        <p:spPr bwMode="auto">
          <a:xfrm>
            <a:off x="3295650" y="5661025"/>
            <a:ext cx="649288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4590" name="AutoShape 27"/>
          <p:cNvSpPr>
            <a:spLocks noChangeArrowheads="1"/>
          </p:cNvSpPr>
          <p:nvPr/>
        </p:nvSpPr>
        <p:spPr bwMode="auto">
          <a:xfrm>
            <a:off x="4014788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24591" name="AutoShape 28"/>
          <p:cNvSpPr>
            <a:spLocks noChangeArrowheads="1"/>
          </p:cNvSpPr>
          <p:nvPr/>
        </p:nvSpPr>
        <p:spPr bwMode="auto">
          <a:xfrm>
            <a:off x="4735513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24592" name="AutoShape 29"/>
          <p:cNvSpPr>
            <a:spLocks noChangeArrowheads="1"/>
          </p:cNvSpPr>
          <p:nvPr/>
        </p:nvSpPr>
        <p:spPr bwMode="auto">
          <a:xfrm>
            <a:off x="5456238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24593" name="AutoShape 30"/>
          <p:cNvSpPr>
            <a:spLocks noChangeArrowheads="1"/>
          </p:cNvSpPr>
          <p:nvPr/>
        </p:nvSpPr>
        <p:spPr bwMode="auto">
          <a:xfrm>
            <a:off x="6175375" y="5661025"/>
            <a:ext cx="649288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594" name="AutoShape 31"/>
          <p:cNvSpPr>
            <a:spLocks noChangeArrowheads="1"/>
          </p:cNvSpPr>
          <p:nvPr/>
        </p:nvSpPr>
        <p:spPr bwMode="auto">
          <a:xfrm>
            <a:off x="6896100" y="5661025"/>
            <a:ext cx="649288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4595" name="AutoShape 32"/>
          <p:cNvSpPr>
            <a:spLocks noChangeArrowheads="1"/>
          </p:cNvSpPr>
          <p:nvPr/>
        </p:nvSpPr>
        <p:spPr bwMode="auto">
          <a:xfrm>
            <a:off x="7615238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4596" name="AutoShape 33"/>
          <p:cNvSpPr>
            <a:spLocks noChangeArrowheads="1"/>
          </p:cNvSpPr>
          <p:nvPr/>
        </p:nvSpPr>
        <p:spPr bwMode="auto">
          <a:xfrm>
            <a:off x="8335963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4597" name="AutoShape 34"/>
          <p:cNvSpPr>
            <a:spLocks noChangeArrowheads="1"/>
          </p:cNvSpPr>
          <p:nvPr/>
        </p:nvSpPr>
        <p:spPr bwMode="auto">
          <a:xfrm>
            <a:off x="9056688" y="5661025"/>
            <a:ext cx="649287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GB">
                <a:solidFill>
                  <a:schemeClr val="bg1"/>
                </a:solidFill>
              </a:rPr>
              <a:t>14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649538" y="2133600"/>
            <a:ext cx="7056437" cy="576263"/>
            <a:chOff x="1669" y="1344"/>
            <a:chExt cx="4445" cy="363"/>
          </a:xfrm>
        </p:grpSpPr>
        <p:sp>
          <p:nvSpPr>
            <p:cNvPr id="24606" name="AutoShape 15"/>
            <p:cNvSpPr>
              <a:spLocks noChangeArrowheads="1"/>
            </p:cNvSpPr>
            <p:nvPr/>
          </p:nvSpPr>
          <p:spPr bwMode="auto">
            <a:xfrm>
              <a:off x="1669" y="1344"/>
              <a:ext cx="4173" cy="3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GB" sz="2000">
                  <a:solidFill>
                    <a:schemeClr val="bg1"/>
                  </a:solidFill>
                </a:rPr>
                <a:t>EARS-ATOVS</a:t>
              </a:r>
            </a:p>
          </p:txBody>
        </p:sp>
        <p:sp>
          <p:nvSpPr>
            <p:cNvPr id="24607" name="Line 41"/>
            <p:cNvSpPr>
              <a:spLocks noChangeShapeType="1"/>
            </p:cNvSpPr>
            <p:nvPr/>
          </p:nvSpPr>
          <p:spPr bwMode="auto">
            <a:xfrm>
              <a:off x="5887" y="1525"/>
              <a:ext cx="22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024438" y="2997200"/>
            <a:ext cx="4681537" cy="576263"/>
            <a:chOff x="3165" y="1888"/>
            <a:chExt cx="2949" cy="363"/>
          </a:xfrm>
        </p:grpSpPr>
        <p:sp>
          <p:nvSpPr>
            <p:cNvPr id="24604" name="AutoShape 17"/>
            <p:cNvSpPr>
              <a:spLocks noChangeArrowheads="1"/>
            </p:cNvSpPr>
            <p:nvPr/>
          </p:nvSpPr>
          <p:spPr bwMode="auto">
            <a:xfrm>
              <a:off x="3165" y="1888"/>
              <a:ext cx="2677" cy="36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GB" sz="2000">
                  <a:solidFill>
                    <a:schemeClr val="bg1"/>
                  </a:solidFill>
                </a:rPr>
                <a:t>EARS-AVHRR</a:t>
              </a:r>
            </a:p>
          </p:txBody>
        </p:sp>
        <p:sp>
          <p:nvSpPr>
            <p:cNvPr id="24605" name="Line 42"/>
            <p:cNvSpPr>
              <a:spLocks noChangeShapeType="1"/>
            </p:cNvSpPr>
            <p:nvPr/>
          </p:nvSpPr>
          <p:spPr bwMode="auto">
            <a:xfrm>
              <a:off x="5887" y="2069"/>
              <a:ext cx="22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sp>
        <p:nvSpPr>
          <p:cNvPr id="189487" name="AutoShape 47"/>
          <p:cNvSpPr>
            <a:spLocks noChangeArrowheads="1"/>
          </p:cNvSpPr>
          <p:nvPr/>
        </p:nvSpPr>
        <p:spPr bwMode="auto">
          <a:xfrm>
            <a:off x="427038" y="2870200"/>
            <a:ext cx="4465637" cy="2663825"/>
          </a:xfrm>
          <a:prstGeom prst="wedgeRoundRectCallout">
            <a:avLst>
              <a:gd name="adj1" fmla="val 60949"/>
              <a:gd name="adj2" fmla="val -55306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Satellites: 	N-15, 16, 17, 18 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		+ Metop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Instruments: 	HIRS, AMSU-A, 		AMSU-B, MHS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Products:	Level-1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Timeliness:	Better than 30 min</a:t>
            </a:r>
          </a:p>
        </p:txBody>
      </p:sp>
      <p:sp>
        <p:nvSpPr>
          <p:cNvPr id="189490" name="AutoShape 50"/>
          <p:cNvSpPr>
            <a:spLocks noChangeArrowheads="1"/>
          </p:cNvSpPr>
          <p:nvPr/>
        </p:nvSpPr>
        <p:spPr bwMode="auto">
          <a:xfrm>
            <a:off x="415925" y="2852738"/>
            <a:ext cx="4465638" cy="2663825"/>
          </a:xfrm>
          <a:prstGeom prst="wedgeRoundRectCallout">
            <a:avLst>
              <a:gd name="adj1" fmla="val 65500"/>
              <a:gd name="adj2" fmla="val 31051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50000"/>
              </a:spcBef>
              <a:tabLst>
                <a:tab pos="1433513" algn="l"/>
              </a:tabLst>
            </a:pPr>
            <a:r>
              <a:rPr lang="en-GB" sz="2000">
                <a:solidFill>
                  <a:schemeClr val="bg1"/>
                </a:solidFill>
              </a:rPr>
              <a:t>Satellites: 	Metop</a:t>
            </a:r>
          </a:p>
          <a:p>
            <a:pPr algn="l">
              <a:spcBef>
                <a:spcPct val="50000"/>
              </a:spcBef>
              <a:tabLst>
                <a:tab pos="1433513" algn="l"/>
              </a:tabLst>
            </a:pPr>
            <a:r>
              <a:rPr lang="en-GB" sz="2000">
                <a:solidFill>
                  <a:schemeClr val="bg1"/>
                </a:solidFill>
              </a:rPr>
              <a:t>Products:  	Level-1,</a:t>
            </a:r>
          </a:p>
          <a:p>
            <a:pPr algn="l">
              <a:spcBef>
                <a:spcPct val="50000"/>
              </a:spcBef>
              <a:tabLst>
                <a:tab pos="1433513" algn="l"/>
              </a:tabLst>
            </a:pPr>
            <a:r>
              <a:rPr lang="en-GB" sz="2000">
                <a:solidFill>
                  <a:schemeClr val="bg1"/>
                </a:solidFill>
              </a:rPr>
              <a:t>	280 PC Scores +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	400 of 8461 Channels </a:t>
            </a:r>
          </a:p>
          <a:p>
            <a:pPr algn="l">
              <a:spcBef>
                <a:spcPct val="50000"/>
              </a:spcBef>
              <a:tabLst>
                <a:tab pos="1433513" algn="l"/>
              </a:tabLst>
            </a:pPr>
            <a:r>
              <a:rPr lang="en-GB" sz="2000">
                <a:solidFill>
                  <a:schemeClr val="bg1"/>
                </a:solidFill>
              </a:rPr>
              <a:t>Timeliness:	30 minutes</a:t>
            </a:r>
          </a:p>
        </p:txBody>
      </p:sp>
      <p:sp>
        <p:nvSpPr>
          <p:cNvPr id="189489" name="AutoShape 49"/>
          <p:cNvSpPr>
            <a:spLocks noChangeArrowheads="1"/>
          </p:cNvSpPr>
          <p:nvPr/>
        </p:nvSpPr>
        <p:spPr bwMode="auto">
          <a:xfrm>
            <a:off x="442913" y="2827338"/>
            <a:ext cx="4465637" cy="2663825"/>
          </a:xfrm>
          <a:prstGeom prst="wedgeRoundRectCallout">
            <a:avLst>
              <a:gd name="adj1" fmla="val 59171"/>
              <a:gd name="adj2" fmla="val -7806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Satellites: 	Metop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Products:	Level-2 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		(Wind Vectors)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Timeliness:	30 minutes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Users:               392 for ERS-SCAT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                       + 241 additional</a:t>
            </a:r>
          </a:p>
        </p:txBody>
      </p:sp>
      <p:sp>
        <p:nvSpPr>
          <p:cNvPr id="189488" name="AutoShape 48"/>
          <p:cNvSpPr>
            <a:spLocks noChangeArrowheads="1"/>
          </p:cNvSpPr>
          <p:nvPr/>
        </p:nvSpPr>
        <p:spPr bwMode="auto">
          <a:xfrm>
            <a:off x="427038" y="2827338"/>
            <a:ext cx="4465637" cy="2663825"/>
          </a:xfrm>
          <a:prstGeom prst="wedgeRoundRectCallout">
            <a:avLst>
              <a:gd name="adj1" fmla="val 61694"/>
              <a:gd name="adj2" fmla="val -34981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50000"/>
              </a:spcBef>
              <a:tabLst>
                <a:tab pos="1614488" algn="l"/>
              </a:tabLst>
            </a:pPr>
            <a:r>
              <a:rPr lang="en-GB" sz="2000">
                <a:solidFill>
                  <a:schemeClr val="bg1"/>
                </a:solidFill>
              </a:rPr>
              <a:t>Satellites: 	NOAA 17 + 18</a:t>
            </a:r>
          </a:p>
          <a:p>
            <a:pPr algn="l">
              <a:spcBef>
                <a:spcPct val="50000"/>
              </a:spcBef>
              <a:tabLst>
                <a:tab pos="1614488" algn="l"/>
              </a:tabLst>
            </a:pPr>
            <a:r>
              <a:rPr lang="en-GB" sz="2000">
                <a:solidFill>
                  <a:schemeClr val="bg1"/>
                </a:solidFill>
              </a:rPr>
              <a:t>Products:	Level-0, 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	Full 1-km resolution</a:t>
            </a:r>
          </a:p>
          <a:p>
            <a:pPr algn="l">
              <a:spcBef>
                <a:spcPct val="50000"/>
              </a:spcBef>
              <a:tabLst>
                <a:tab pos="1614488" algn="l"/>
              </a:tabLst>
            </a:pPr>
            <a:r>
              <a:rPr lang="en-GB" sz="2000">
                <a:solidFill>
                  <a:schemeClr val="bg1"/>
                </a:solidFill>
              </a:rPr>
              <a:t>Timeliness:	Better than 15 min</a:t>
            </a:r>
          </a:p>
          <a:p>
            <a:pPr algn="l">
              <a:spcBef>
                <a:spcPct val="50000"/>
              </a:spcBef>
              <a:tabLst>
                <a:tab pos="1614488" algn="l"/>
              </a:tabLst>
            </a:pPr>
            <a:r>
              <a:rPr lang="en-GB" sz="2000">
                <a:solidFill>
                  <a:schemeClr val="bg1"/>
                </a:solidFill>
              </a:rPr>
              <a:t>Users:	983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6" grpId="0" animBg="1"/>
      <p:bldP spid="189459" grpId="0" animBg="1"/>
      <p:bldP spid="189461" grpId="0" animBg="1"/>
      <p:bldP spid="189487" grpId="0" animBg="1"/>
      <p:bldP spid="189487" grpId="1" animBg="1"/>
      <p:bldP spid="189490" grpId="0" animBg="1"/>
      <p:bldP spid="189490" grpId="1" animBg="1"/>
      <p:bldP spid="189489" grpId="0" animBg="1"/>
      <p:bldP spid="189489" grpId="1" animBg="1"/>
      <p:bldP spid="189488" grpId="0" animBg="1"/>
      <p:bldP spid="18948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Metop-A HRPT Mitigation Activities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263650"/>
            <a:ext cx="8991600" cy="4478338"/>
          </a:xfrm>
        </p:spPr>
        <p:txBody>
          <a:bodyPr/>
          <a:lstStyle/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z="2200" smtClean="0"/>
              <a:t>Following Metop-A AHRPT side A failure in July 2007, EUMETSAT has decided to implement a "partial" AHRPT service in those areas where the risk of damage from heavy ion radiation is reduced. For southbound passes, AHRPT side B is activated for all orbits over the North Atlantic and European area starting at around 60°N. The trial service started in September 2008.</a:t>
            </a:r>
          </a:p>
        </p:txBody>
      </p:sp>
      <p:pic>
        <p:nvPicPr>
          <p:cNvPr id="25604" name="Picture 4" descr="img_metop_ahrpt_switchon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3371850"/>
            <a:ext cx="5113338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Metop-A HRPT Mitigation Activities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23925" y="6194425"/>
            <a:ext cx="71564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Metop-A L1c products from Athens, Lannion and Maspalomas HRPT stations           25 Nov 2008 – Orbits 10905 to 10908 - MHS Channel 1</a:t>
            </a:r>
          </a:p>
        </p:txBody>
      </p:sp>
      <p:pic>
        <p:nvPicPr>
          <p:cNvPr id="26628" name="Picture 7" descr="im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685925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6" name="Picture 8" descr="im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1685925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7" name="Picture 9" descr="img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913" y="1685925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8" name="Picture 10" descr="img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5913" y="1685925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9" name="Picture 11" descr="img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4638" y="1804988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80" name="Picture 12" descr="img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5913" y="1685925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81" name="Picture 13" descr="img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5588" y="1804988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Metop-A HRPT Mitigation Activities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263650"/>
            <a:ext cx="8991600" cy="5292725"/>
          </a:xfrm>
        </p:spPr>
        <p:txBody>
          <a:bodyPr/>
          <a:lstStyle/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z="2200" smtClean="0"/>
              <a:t>To complement the “partial” AHRPT service, a Fast Dump Extract service is being implemented. This service comprises the most recent part of the X-band global dump received at Svalbard from the northbound passes and processed by the EARS system for ASCAT and ATOVS, and in the future for AVHRR. </a:t>
            </a:r>
          </a:p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z="2200" smtClean="0"/>
              <a:t>Timeliness of EARS products between 20 and 45 minutes.</a:t>
            </a:r>
          </a:p>
        </p:txBody>
      </p:sp>
      <p:pic>
        <p:nvPicPr>
          <p:cNvPr id="27652" name="Picture 5" descr="x-b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3789363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Metop-A HRPT Mitigation Activities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323975"/>
            <a:ext cx="8991600" cy="4760913"/>
          </a:xfrm>
        </p:spPr>
        <p:txBody>
          <a:bodyPr/>
          <a:lstStyle/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mtClean="0"/>
              <a:t>EARS-ASCAT L2 products coverage from the X-Band Fast-Extract System:</a:t>
            </a:r>
          </a:p>
        </p:txBody>
      </p:sp>
      <p:pic>
        <p:nvPicPr>
          <p:cNvPr id="28676" name="Picture 4" descr="ascworldview_1"/>
          <p:cNvPicPr>
            <a:picLocks noChangeAspect="1" noChangeArrowheads="1"/>
          </p:cNvPicPr>
          <p:nvPr/>
        </p:nvPicPr>
        <p:blipFill>
          <a:blip r:embed="rId2" cstate="print"/>
          <a:srcRect b="34222"/>
          <a:stretch>
            <a:fillRect/>
          </a:stretch>
        </p:blipFill>
        <p:spPr bwMode="auto">
          <a:xfrm>
            <a:off x="623888" y="2166938"/>
            <a:ext cx="5335587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ha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363" y="2171700"/>
            <a:ext cx="2914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63563" y="4632325"/>
            <a:ext cx="595312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/>
              <a:t>KNMI perform L2 processing of EARS-ASCAT products (wind speed and direction over the oceans at 12.5 and 25 km resolution).</a:t>
            </a:r>
          </a:p>
          <a:p>
            <a:pPr algn="l">
              <a:spcBef>
                <a:spcPct val="50000"/>
              </a:spcBef>
            </a:pPr>
            <a:endParaRPr lang="en-GB" sz="2000"/>
          </a:p>
          <a:p>
            <a:pPr algn="l">
              <a:spcBef>
                <a:spcPct val="50000"/>
              </a:spcBef>
            </a:pPr>
            <a:r>
              <a:rPr lang="en-GB" sz="2000"/>
              <a:t>Planned start of dissemination: 16 December 2008.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Metop-A HRPT Mitigation Activities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263650"/>
            <a:ext cx="9382125" cy="4478338"/>
          </a:xfrm>
        </p:spPr>
        <p:txBody>
          <a:bodyPr/>
          <a:lstStyle/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z="2200" smtClean="0"/>
              <a:t>EARS-ATOVS from the X-Band Fast-Extract System: example coverage </a:t>
            </a: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1646238" y="6075363"/>
            <a:ext cx="62531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Metop-A L1c products from Svalbard X-Band Fast Extract System  19 Nov 2008 – Orbits 10825 to 10829 - AMSU-A Channel 1</a:t>
            </a:r>
          </a:p>
        </p:txBody>
      </p:sp>
      <p:pic>
        <p:nvPicPr>
          <p:cNvPr id="29701" name="Picture 9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685925"/>
            <a:ext cx="6376987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4" name="Picture 10" descr="im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1685925"/>
            <a:ext cx="63801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5" name="Picture 11" descr="img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913" y="1685925"/>
            <a:ext cx="63801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6" name="Picture 12" descr="im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5913" y="1685925"/>
            <a:ext cx="63801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7" name="Picture 13" descr="img8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5913" y="1685925"/>
            <a:ext cx="63309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1412875"/>
            <a:ext cx="9505950" cy="2447925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sz="2800" b="1" smtClean="0"/>
              <a:t>MTP ground segment</a:t>
            </a:r>
            <a:endParaRPr lang="en-GB" sz="2800" smtClean="0"/>
          </a:p>
          <a:p>
            <a:pPr marL="0" indent="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b="1" smtClean="0">
                <a:solidFill>
                  <a:srgbClr val="FF0000"/>
                </a:solidFill>
              </a:rPr>
              <a:t>MPEF: </a:t>
            </a:r>
            <a:r>
              <a:rPr lang="en-GB" sz="2000" b="1" smtClean="0">
                <a:solidFill>
                  <a:schemeClr val="tx1"/>
                </a:solidFill>
                <a:latin typeface="Century Gothic" pitchFamily="34" charset="0"/>
              </a:rPr>
              <a:t>Met-7/MSG cross calibration on going.</a:t>
            </a:r>
          </a:p>
          <a:p>
            <a:pPr marL="0" indent="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b="1" smtClean="0">
                <a:solidFill>
                  <a:srgbClr val="FF0000"/>
                </a:solidFill>
              </a:rPr>
              <a:t>BMCC (Fucino): </a:t>
            </a:r>
            <a:r>
              <a:rPr lang="en-GB" sz="2000" b="1" smtClean="0">
                <a:solidFill>
                  <a:schemeClr val="tx1"/>
                </a:solidFill>
                <a:latin typeface="Century Gothic" pitchFamily="34" charset="0"/>
              </a:rPr>
              <a:t>activation on 23-11-09.</a:t>
            </a:r>
          </a:p>
          <a:p>
            <a:pPr marL="0" indent="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b="1" smtClean="0">
                <a:solidFill>
                  <a:srgbClr val="FF0000"/>
                </a:solidFill>
              </a:rPr>
              <a:t>CF: </a:t>
            </a:r>
            <a:r>
              <a:rPr lang="en-GB" sz="2000" b="1" smtClean="0">
                <a:solidFill>
                  <a:schemeClr val="tx1"/>
                </a:solidFill>
                <a:latin typeface="Century Gothic" pitchFamily="34" charset="0"/>
              </a:rPr>
              <a:t>Procurement of new  DS15 Alpha computers authorised.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0025" y="4149725"/>
            <a:ext cx="9504363" cy="215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 eaLnBrk="1" hangingPunct="1">
              <a:spcBef>
                <a:spcPct val="25000"/>
              </a:spcBef>
            </a:pPr>
            <a:r>
              <a:rPr lang="en-GB" sz="2800" b="1">
                <a:solidFill>
                  <a:srgbClr val="2B3461"/>
                </a:solidFill>
              </a:rPr>
              <a:t>MSG ground segment</a:t>
            </a:r>
            <a:endParaRPr lang="en-GB" sz="2800">
              <a:solidFill>
                <a:srgbClr val="2B3461"/>
              </a:solidFill>
            </a:endParaRPr>
          </a:p>
          <a:p>
            <a:pPr marL="168275" indent="-168275" eaLnBrk="1" hangingPunct="1">
              <a:spcBef>
                <a:spcPct val="25000"/>
              </a:spcBef>
            </a:pPr>
            <a:r>
              <a:rPr lang="en-GB" b="1">
                <a:solidFill>
                  <a:srgbClr val="FF0000"/>
                </a:solidFill>
              </a:rPr>
              <a:t>PGS</a:t>
            </a:r>
            <a:r>
              <a:rPr lang="en-GB">
                <a:solidFill>
                  <a:srgbClr val="2B3461"/>
                </a:solidFill>
              </a:rPr>
              <a:t> </a:t>
            </a:r>
          </a:p>
          <a:p>
            <a:pPr marL="355600" lvl="1" indent="-7938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2000" b="1">
                <a:latin typeface="Century Gothic" pitchFamily="34" charset="0"/>
              </a:rPr>
              <a:t>High rate DCP testing continues</a:t>
            </a:r>
          </a:p>
          <a:p>
            <a:pPr marL="355600" lvl="1" indent="-7938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2000" b="1">
                <a:latin typeface="Century Gothic" pitchFamily="34" charset="0"/>
                <a:sym typeface="Wingdings" pitchFamily="2" charset="2"/>
              </a:rPr>
              <a:t>Antennas periodic maintenance during RSS interruptions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3" descr="ears-current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625600"/>
            <a:ext cx="781685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EARS Geographical Coverage: Current (24 %)</a:t>
            </a:r>
          </a:p>
        </p:txBody>
      </p:sp>
      <p:sp>
        <p:nvSpPr>
          <p:cNvPr id="30724" name="Text Box 78"/>
          <p:cNvSpPr txBox="1">
            <a:spLocks noChangeArrowheads="1"/>
          </p:cNvSpPr>
          <p:nvPr/>
        </p:nvSpPr>
        <p:spPr bwMode="auto">
          <a:xfrm>
            <a:off x="563563" y="5673725"/>
            <a:ext cx="8778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hlink"/>
                </a:solidFill>
              </a:rPr>
              <a:t>Gilmore Creek  ● Edmonton ● Monterey ● Kangerlussuaq ● Gander ●  Wallops Svalbard ● Lannion ● Athens ● Maspalomas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3" descr="ears-planned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625600"/>
            <a:ext cx="781685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EARS Geographical Coverage: Planned (32 %)</a:t>
            </a:r>
          </a:p>
        </p:txBody>
      </p:sp>
      <p:sp>
        <p:nvSpPr>
          <p:cNvPr id="31748" name="Text Box 30"/>
          <p:cNvSpPr txBox="1">
            <a:spLocks noChangeArrowheads="1"/>
          </p:cNvSpPr>
          <p:nvPr/>
        </p:nvSpPr>
        <p:spPr bwMode="auto">
          <a:xfrm>
            <a:off x="563563" y="5673725"/>
            <a:ext cx="8778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hlink"/>
                </a:solidFill>
              </a:rPr>
              <a:t>By Adding:     Moscow  ●  Muscat  ●  La Reunion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7" descr="ears-potenti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625600"/>
            <a:ext cx="781685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EARS Geographical Coverage: Potential (45 %)</a:t>
            </a:r>
          </a:p>
        </p:txBody>
      </p:sp>
      <p:sp>
        <p:nvSpPr>
          <p:cNvPr id="32772" name="Text Box 30"/>
          <p:cNvSpPr txBox="1">
            <a:spLocks noChangeArrowheads="1"/>
          </p:cNvSpPr>
          <p:nvPr/>
        </p:nvSpPr>
        <p:spPr bwMode="auto">
          <a:xfrm>
            <a:off x="563563" y="5673725"/>
            <a:ext cx="8778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hlink"/>
                </a:solidFill>
              </a:rPr>
              <a:t>By Adding:     Hawaii  ●  Miami  ● Resolute Bay </a:t>
            </a:r>
            <a:br>
              <a:rPr lang="en-GB" sz="1800">
                <a:solidFill>
                  <a:schemeClr val="hlink"/>
                </a:solidFill>
              </a:rPr>
            </a:br>
            <a:r>
              <a:rPr lang="en-GB" sz="1800">
                <a:solidFill>
                  <a:schemeClr val="hlink"/>
                </a:solidFill>
              </a:rPr>
              <a:t> Libreville  ●  </a:t>
            </a:r>
            <a:r>
              <a:rPr lang="en-US" sz="1800">
                <a:solidFill>
                  <a:schemeClr val="hlink"/>
                </a:solidFill>
              </a:rPr>
              <a:t>Novosibirsk  </a:t>
            </a:r>
            <a:r>
              <a:rPr lang="en-GB" sz="1800">
                <a:solidFill>
                  <a:schemeClr val="hlink"/>
                </a:solidFill>
              </a:rPr>
              <a:t>●  </a:t>
            </a:r>
            <a:r>
              <a:rPr lang="en-US" sz="1800">
                <a:solidFill>
                  <a:schemeClr val="hlink"/>
                </a:solidFill>
              </a:rPr>
              <a:t>Khabarovsk</a:t>
            </a:r>
            <a:endParaRPr lang="en-GB" sz="1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Other Evolution Aspects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mtClean="0"/>
              <a:t>EARS-IASI service specification under preparation. User community consulted to provide proposals for the selection of the 300-400 channels to be included in the EARS-IASI products.</a:t>
            </a:r>
          </a:p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mtClean="0"/>
              <a:t>Preparations for NOAA-19 Reception and Processing ongoing.</a:t>
            </a:r>
          </a:p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en-GB" smtClean="0"/>
              <a:t>Trial Fengyun-3 Reception and Product Processing planned at Svalbard.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41231" y="5013326"/>
            <a:ext cx="2338917" cy="707886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/>
              <a:t>North American source (</a:t>
            </a:r>
            <a:r>
              <a:rPr lang="en-GB" sz="2000" dirty="0" err="1"/>
              <a:t>eg</a:t>
            </a:r>
            <a:r>
              <a:rPr lang="en-GB" sz="2000" dirty="0"/>
              <a:t> RARS)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3002756" y="1341439"/>
            <a:ext cx="46021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3159258" y="1557339"/>
            <a:ext cx="4368271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3159258" y="1844675"/>
            <a:ext cx="4368271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002757" y="2492376"/>
            <a:ext cx="452477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3002757" y="2852739"/>
            <a:ext cx="452477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150" name="Picture 30" descr="welcome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029" y="692151"/>
            <a:ext cx="1728391" cy="1501775"/>
          </a:xfrm>
          <a:prstGeom prst="rect">
            <a:avLst/>
          </a:prstGeom>
          <a:noFill/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138" y="3644901"/>
            <a:ext cx="22615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3002756" y="2636839"/>
            <a:ext cx="4368271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153" name="Picture 33" descr="1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3796" y="1844675"/>
            <a:ext cx="1482460" cy="1314450"/>
          </a:xfrm>
          <a:prstGeom prst="rect">
            <a:avLst/>
          </a:prstGeom>
          <a:noFill/>
        </p:spPr>
      </p:pic>
      <p:pic>
        <p:nvPicPr>
          <p:cNvPr id="5154" name="Picture 34" descr="full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2906" y="404813"/>
            <a:ext cx="1344877" cy="1068387"/>
          </a:xfrm>
          <a:prstGeom prst="rect">
            <a:avLst/>
          </a:prstGeom>
          <a:noFill/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609131" y="3255104"/>
            <a:ext cx="1203325" cy="169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2901950" y="412750"/>
            <a:ext cx="4353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Simplified North America / Europe data flow</a:t>
            </a:r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8811" y="4581525"/>
            <a:ext cx="158220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684030" y="2565400"/>
            <a:ext cx="1793743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 err="1"/>
              <a:t>MeteoFrance</a:t>
            </a:r>
            <a:endParaRPr lang="en-GB" sz="2000" dirty="0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2768865" y="1052513"/>
            <a:ext cx="4524772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3080148" y="3141664"/>
            <a:ext cx="4524771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499677" y="1196975"/>
            <a:ext cx="780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internet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5229435" y="1341438"/>
            <a:ext cx="10035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NOAA link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601621" y="2276475"/>
            <a:ext cx="14077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direct reception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840314" y="3500438"/>
            <a:ext cx="780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internet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687783" y="1844675"/>
            <a:ext cx="889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mid-term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3833468" y="465296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EARS network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000143" y="4221163"/>
            <a:ext cx="872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GTS link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543338" y="5013325"/>
            <a:ext cx="1173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NESDIS link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775749" y="5876926"/>
            <a:ext cx="1277914" cy="584775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chaos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172214" y="1377950"/>
            <a:ext cx="2497138" cy="507523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30250" y="5238750"/>
            <a:ext cx="2338917" cy="707886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/>
              <a:t>North American source (</a:t>
            </a:r>
            <a:r>
              <a:rPr lang="en-GB" sz="2000" dirty="0" err="1"/>
              <a:t>eg</a:t>
            </a:r>
            <a:r>
              <a:rPr lang="en-GB" sz="2000" dirty="0"/>
              <a:t> RARS)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11700" y="3429000"/>
            <a:ext cx="1559852" cy="70788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/>
              <a:t>Data grooming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46975" y="1438275"/>
            <a:ext cx="1559851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/>
              <a:t>European users (NMHS)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46975" y="2765425"/>
            <a:ext cx="1559851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/>
              <a:t>European users (research)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527528" y="5013326"/>
            <a:ext cx="1559851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/>
              <a:t>European user (xxx)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62608" y="2492375"/>
            <a:ext cx="1793742" cy="40011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/>
              <a:t>EXGATE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11397" y="4508499"/>
            <a:ext cx="492443" cy="16351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GB" sz="2000" dirty="0" err="1"/>
              <a:t>EUMETCast</a:t>
            </a:r>
            <a:endParaRPr lang="en-GB" sz="2000" dirty="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669573" y="4508499"/>
            <a:ext cx="492443" cy="16351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en-GB" sz="2000" dirty="0"/>
              <a:t>GTS/RMDCN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574800" y="1800225"/>
            <a:ext cx="2593975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3143250" y="3067050"/>
            <a:ext cx="1028964" cy="290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178050" y="3933824"/>
            <a:ext cx="199416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3159258" y="4508501"/>
            <a:ext cx="101295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6669352" y="1800224"/>
            <a:ext cx="877623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6669352" y="3248024"/>
            <a:ext cx="877623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669352" y="4652963"/>
            <a:ext cx="85817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495925" y="2886075"/>
            <a:ext cx="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5073650" y="41529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5857875" y="41529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4485217" y="3068639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485217" y="3068638"/>
            <a:ext cx="19502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6435460" y="3068639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485217" y="4149726"/>
            <a:ext cx="46778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6045068" y="4149726"/>
            <a:ext cx="39039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030391" y="60213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888567" y="60213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5499894" y="22050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174" name="Picture 30" descr="welcome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1377950"/>
            <a:ext cx="931314" cy="958850"/>
          </a:xfrm>
          <a:prstGeom prst="rect">
            <a:avLst/>
          </a:prstGeom>
          <a:noFill/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4213225"/>
            <a:ext cx="22615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6669352" y="3789363"/>
            <a:ext cx="696648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177" name="Picture 33" descr="1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2343150"/>
            <a:ext cx="1482460" cy="1314450"/>
          </a:xfrm>
          <a:prstGeom prst="rect">
            <a:avLst/>
          </a:prstGeom>
          <a:noFill/>
        </p:spPr>
      </p:pic>
      <p:pic>
        <p:nvPicPr>
          <p:cNvPr id="6178" name="Picture 34" descr="full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25" y="1619250"/>
            <a:ext cx="1344877" cy="1068387"/>
          </a:xfrm>
          <a:prstGeom prst="rect">
            <a:avLst/>
          </a:prstGeom>
          <a:noFill/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73959" y="3605941"/>
            <a:ext cx="1203325" cy="169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997075" y="654050"/>
            <a:ext cx="6615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Potential North America to Europe data flow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2781300" y="6143625"/>
            <a:ext cx="1140056" cy="584775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588" y="1412875"/>
            <a:ext cx="9504362" cy="4968875"/>
          </a:xfrm>
          <a:solidFill>
            <a:srgbClr val="FFFFFF"/>
          </a:solidFill>
        </p:spPr>
        <p:txBody>
          <a:bodyPr/>
          <a:lstStyle/>
          <a:p>
            <a:pPr marL="168275" indent="-168275" defTabSz="35560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sz="2800" b="1" smtClean="0"/>
              <a:t>MSG ground segment</a:t>
            </a:r>
            <a:endParaRPr lang="en-GB" sz="2800" smtClean="0"/>
          </a:p>
          <a:p>
            <a:pPr marL="168275" indent="-168275" defTabSz="35560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b="1" smtClean="0">
                <a:solidFill>
                  <a:srgbClr val="FF0000"/>
                </a:solidFill>
              </a:rPr>
              <a:t>IMPF</a:t>
            </a:r>
            <a:r>
              <a:rPr lang="en-GB" smtClean="0"/>
              <a:t> </a:t>
            </a:r>
          </a:p>
          <a:p>
            <a:pPr marL="355600" lvl="1" indent="-7938" defTabSz="355600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1800" smtClean="0">
                <a:solidFill>
                  <a:schemeClr val="tx1"/>
                </a:solidFill>
              </a:rPr>
              <a:t>IMPF modifications for MSG-3/4 (HW and SW) by April 2010</a:t>
            </a:r>
          </a:p>
          <a:p>
            <a:pPr marL="355600" lvl="1" indent="-7938" defTabSz="355600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1800" smtClean="0">
                <a:solidFill>
                  <a:schemeClr val="tx1"/>
                </a:solidFill>
              </a:rPr>
              <a:t>IMPF Reprocessing by June 2010</a:t>
            </a:r>
          </a:p>
          <a:p>
            <a:pPr marL="168275" indent="-168275" defTabSz="35560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b="1" smtClean="0">
                <a:solidFill>
                  <a:srgbClr val="FF0000"/>
                </a:solidFill>
              </a:rPr>
              <a:t>DADF</a:t>
            </a:r>
            <a:endParaRPr lang="en-GB" smtClean="0"/>
          </a:p>
          <a:p>
            <a:pPr marL="355600" lvl="1" indent="-7938" defTabSz="355600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1800" smtClean="0">
                <a:solidFill>
                  <a:schemeClr val="tx1"/>
                </a:solidFill>
              </a:rPr>
              <a:t>New DCP facility development completed by May 2010</a:t>
            </a:r>
          </a:p>
          <a:p>
            <a:pPr marL="355600" lvl="1" indent="-7938" defTabSz="355600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1800" smtClean="0">
                <a:solidFill>
                  <a:schemeClr val="tx1"/>
                </a:solidFill>
              </a:rPr>
              <a:t>High rate DCP operational in Sept </a:t>
            </a:r>
            <a:r>
              <a:rPr lang="en-GB" sz="1800" smtClean="0">
                <a:solidFill>
                  <a:schemeClr val="tx1"/>
                </a:solidFill>
                <a:sym typeface="Wingdings" pitchFamily="2" charset="2"/>
              </a:rPr>
              <a:t>2010</a:t>
            </a:r>
          </a:p>
          <a:p>
            <a:pPr marL="168275" indent="-168275" defTabSz="35560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b="1" smtClean="0">
                <a:solidFill>
                  <a:srgbClr val="FF0000"/>
                </a:solidFill>
              </a:rPr>
              <a:t>MPEF </a:t>
            </a:r>
          </a:p>
          <a:p>
            <a:pPr marL="355600" lvl="1" indent="-7938" defTabSz="355600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2000" smtClean="0">
                <a:solidFill>
                  <a:schemeClr val="tx1"/>
                </a:solidFill>
              </a:rPr>
              <a:t>	New MPEF : On-line SW by Jan 2010, Off-line SW by June 2010</a:t>
            </a:r>
          </a:p>
          <a:p>
            <a:pPr marL="168275" indent="-168275" defTabSz="35560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b="1" smtClean="0">
                <a:solidFill>
                  <a:srgbClr val="FF0000"/>
                </a:solidFill>
              </a:rPr>
              <a:t>CF</a:t>
            </a:r>
            <a:r>
              <a:rPr lang="en-GB" smtClean="0"/>
              <a:t> </a:t>
            </a:r>
          </a:p>
          <a:p>
            <a:pPr marL="355600" lvl="1" indent="-7938" defTabSz="355600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GB" sz="2000" smtClean="0">
                <a:solidFill>
                  <a:schemeClr val="tx1"/>
                </a:solidFill>
              </a:rPr>
              <a:t>	Release 21-260 (with TM propagator) operational by Dec 09</a:t>
            </a:r>
            <a:endParaRPr lang="en-GB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588" y="1412875"/>
            <a:ext cx="9777412" cy="4308475"/>
          </a:xfrm>
          <a:solidFill>
            <a:srgbClr val="FFFFFF"/>
          </a:solidFill>
        </p:spPr>
        <p:txBody>
          <a:bodyPr/>
          <a:lstStyle/>
          <a:p>
            <a:pPr marL="177800" indent="-177800" eaLnBrk="1" hangingPunct="1">
              <a:lnSpc>
                <a:spcPct val="120000"/>
              </a:lnSpc>
              <a:spcBef>
                <a:spcPct val="25000"/>
              </a:spcBef>
            </a:pPr>
            <a:r>
              <a:rPr lang="en-GB" sz="3200" b="1" smtClean="0"/>
              <a:t>Open Projects</a:t>
            </a:r>
            <a:endParaRPr lang="en-GB" sz="3200" smtClean="0"/>
          </a:p>
          <a:p>
            <a:pPr marL="177800" indent="-17780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b="1" smtClean="0">
                <a:solidFill>
                  <a:srgbClr val="FF0000"/>
                </a:solidFill>
              </a:rPr>
              <a:t>RETIM on EUMETCast</a:t>
            </a:r>
            <a:r>
              <a:rPr lang="en-GB" smtClean="0">
                <a:solidFill>
                  <a:schemeClr val="tx1"/>
                </a:solidFill>
              </a:rPr>
              <a:t>: </a:t>
            </a:r>
            <a:r>
              <a:rPr lang="en-GB" sz="2000" b="1" smtClean="0">
                <a:solidFill>
                  <a:schemeClr val="tx1"/>
                </a:solidFill>
                <a:latin typeface="Century Gothic" pitchFamily="34" charset="0"/>
              </a:rPr>
              <a:t>Parallel Operations start Feb 2010 after successful final operational validation and acceptance.</a:t>
            </a:r>
          </a:p>
          <a:p>
            <a:pPr marL="177800" indent="-17780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b="1" smtClean="0">
                <a:solidFill>
                  <a:srgbClr val="FF0000"/>
                </a:solidFill>
              </a:rPr>
              <a:t>Earth Observation Portal</a:t>
            </a:r>
            <a:r>
              <a:rPr lang="en-GB" smtClean="0"/>
              <a:t>: </a:t>
            </a:r>
            <a:r>
              <a:rPr lang="en-GB" sz="2000" b="1" smtClean="0"/>
              <a:t>Centralised registration by Jan 2010</a:t>
            </a:r>
            <a:endParaRPr lang="en-GB" sz="2000" b="1" smtClean="0">
              <a:sym typeface="Wingdings" pitchFamily="2" charset="2"/>
            </a:endParaRPr>
          </a:p>
          <a:p>
            <a:pPr marL="177800" indent="-17780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b="1" smtClean="0">
                <a:solidFill>
                  <a:srgbClr val="FF0000"/>
                </a:solidFill>
              </a:rPr>
              <a:t>Reprocessing</a:t>
            </a:r>
            <a:r>
              <a:rPr lang="en-GB" smtClean="0"/>
              <a:t>: </a:t>
            </a:r>
            <a:r>
              <a:rPr lang="en-GB" sz="2000" b="1" smtClean="0">
                <a:latin typeface="Century Gothic" pitchFamily="34" charset="0"/>
                <a:sym typeface="Wingdings" pitchFamily="2" charset="2"/>
              </a:rPr>
              <a:t>E</a:t>
            </a:r>
            <a:r>
              <a:rPr lang="en-GB" sz="2000" b="1" smtClean="0">
                <a:latin typeface="Century Gothic" pitchFamily="34" charset="0"/>
              </a:rPr>
              <a:t>nvironment available by Nov 2009.  Start of MTP re-processing H1, 2010.  MSG reprocessing after.  Adoption of CORE framework for NRT to follow.</a:t>
            </a:r>
          </a:p>
          <a:p>
            <a:pPr marL="177800" indent="-17780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b="1" smtClean="0">
                <a:solidFill>
                  <a:srgbClr val="FF0000"/>
                </a:solidFill>
              </a:rPr>
              <a:t>MSG-3/4</a:t>
            </a:r>
            <a:r>
              <a:rPr lang="en-GB" smtClean="0">
                <a:solidFill>
                  <a:schemeClr val="tx1"/>
                </a:solidFill>
              </a:rPr>
              <a:t>: </a:t>
            </a:r>
            <a:r>
              <a:rPr lang="en-GB" sz="2000" b="1" smtClean="0">
                <a:solidFill>
                  <a:schemeClr val="tx1"/>
                </a:solidFill>
                <a:latin typeface="Century Gothic" pitchFamily="34" charset="0"/>
              </a:rPr>
              <a:t>Ground segment upgrade by April 2010, antenna by Dec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050" y="1412875"/>
            <a:ext cx="9632950" cy="4967288"/>
          </a:xfrm>
          <a:solidFill>
            <a:srgbClr val="FFFFFF"/>
          </a:solidFill>
        </p:spPr>
        <p:txBody>
          <a:bodyPr/>
          <a:lstStyle/>
          <a:p>
            <a:pPr marL="168275" indent="-168275" eaLnBrk="1" hangingPunct="1">
              <a:lnSpc>
                <a:spcPct val="80000"/>
              </a:lnSpc>
            </a:pPr>
            <a:r>
              <a:rPr lang="en-GB" sz="2800" b="1" smtClean="0"/>
              <a:t>Multi-Mission facilities</a:t>
            </a:r>
            <a:endParaRPr lang="en-GB" sz="2800" smtClean="0"/>
          </a:p>
          <a:p>
            <a:pPr marL="168275" indent="-168275" eaLnBrk="1" hangingPunct="1">
              <a:lnSpc>
                <a:spcPct val="80000"/>
              </a:lnSpc>
            </a:pPr>
            <a:r>
              <a:rPr lang="en-GB" b="1" smtClean="0">
                <a:solidFill>
                  <a:srgbClr val="FF0000"/>
                </a:solidFill>
              </a:rPr>
              <a:t>UMARF</a:t>
            </a:r>
          </a:p>
          <a:p>
            <a:pPr marL="625475" lvl="1" indent="-27781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2000" smtClean="0">
                <a:solidFill>
                  <a:schemeClr val="tx1"/>
                </a:solidFill>
              </a:rPr>
              <a:t>GSICS operational by Dec 09</a:t>
            </a:r>
          </a:p>
          <a:p>
            <a:pPr marL="625475" lvl="1" indent="-27781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2000" smtClean="0">
                <a:solidFill>
                  <a:schemeClr val="tx1"/>
                </a:solidFill>
              </a:rPr>
              <a:t>Upgrades due to obsolescence (e.g. HW, CORBA) by March 10</a:t>
            </a:r>
          </a:p>
          <a:p>
            <a:pPr marL="168275" indent="-168275" eaLnBrk="1" hangingPunct="1">
              <a:lnSpc>
                <a:spcPct val="80000"/>
              </a:lnSpc>
            </a:pPr>
            <a:r>
              <a:rPr lang="en-GB" b="1" smtClean="0">
                <a:solidFill>
                  <a:srgbClr val="FF0000"/>
                </a:solidFill>
              </a:rPr>
              <a:t>SNI </a:t>
            </a:r>
          </a:p>
          <a:p>
            <a:pPr marL="625475" lvl="1" indent="-277813" eaLnBrk="1" hangingPunct="1">
              <a:lnSpc>
                <a:spcPct val="80000"/>
              </a:lnSpc>
            </a:pPr>
            <a:r>
              <a:rPr lang="en-GB" sz="2000" smtClean="0">
                <a:solidFill>
                  <a:schemeClr val="tx1"/>
                </a:solidFill>
              </a:rPr>
              <a:t>SAN obsolescent equipment upgrade by Dec 09</a:t>
            </a:r>
          </a:p>
          <a:p>
            <a:pPr marL="625475" lvl="1" indent="-277813" eaLnBrk="1" hangingPunct="1">
              <a:lnSpc>
                <a:spcPct val="80000"/>
              </a:lnSpc>
            </a:pPr>
            <a:r>
              <a:rPr lang="en-GB" sz="2000" smtClean="0">
                <a:solidFill>
                  <a:schemeClr val="tx1"/>
                </a:solidFill>
              </a:rPr>
              <a:t>Support to reprocessing by Dec 09</a:t>
            </a:r>
          </a:p>
          <a:p>
            <a:pPr marL="168275" indent="-168275"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GB" b="1" smtClean="0">
                <a:solidFill>
                  <a:srgbClr val="FF0000"/>
                </a:solidFill>
              </a:rPr>
              <a:t>Exgate, EUMETCast</a:t>
            </a:r>
          </a:p>
          <a:p>
            <a:pPr marL="625475" lvl="1" indent="-277813" eaLnBrk="1" hangingPunct="1">
              <a:lnSpc>
                <a:spcPct val="80000"/>
              </a:lnSpc>
            </a:pPr>
            <a:r>
              <a:rPr lang="en-GB" sz="2000" smtClean="0">
                <a:solidFill>
                  <a:schemeClr val="tx1"/>
                </a:solidFill>
              </a:rPr>
              <a:t>Implementation of ECPs (MSG and EPS) on going</a:t>
            </a:r>
          </a:p>
          <a:p>
            <a:pPr marL="625475" lvl="1" indent="-277813" eaLnBrk="1" hangingPunct="1">
              <a:lnSpc>
                <a:spcPct val="80000"/>
              </a:lnSpc>
            </a:pPr>
            <a:r>
              <a:rPr lang="en-GB" sz="2000" smtClean="0">
                <a:solidFill>
                  <a:schemeClr val="tx1"/>
                </a:solidFill>
              </a:rPr>
              <a:t>New INGATE by Dec 09</a:t>
            </a:r>
          </a:p>
          <a:p>
            <a:pPr marL="168275" indent="-168275" eaLnBrk="1" hangingPunct="1">
              <a:lnSpc>
                <a:spcPct val="80000"/>
              </a:lnSpc>
            </a:pPr>
            <a:r>
              <a:rPr lang="en-GB" b="1" smtClean="0">
                <a:solidFill>
                  <a:srgbClr val="FF0000"/>
                </a:solidFill>
              </a:rPr>
              <a:t>OIS: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000" b="1" smtClean="0">
                <a:solidFill>
                  <a:schemeClr val="tx1"/>
                </a:solidFill>
                <a:latin typeface="Century Gothic" pitchFamily="34" charset="0"/>
              </a:rPr>
              <a:t>evolution document under preparation</a:t>
            </a:r>
            <a:endParaRPr lang="en-GB" sz="2000" b="1" smtClean="0">
              <a:solidFill>
                <a:schemeClr val="tx1"/>
              </a:solidFill>
              <a:latin typeface="Century Gothic" pitchFamily="34" charset="0"/>
              <a:sym typeface="Wingdings" pitchFamily="2" charset="2"/>
            </a:endParaRPr>
          </a:p>
          <a:p>
            <a:pPr marL="168275" indent="-168275" eaLnBrk="1" hangingPunct="1">
              <a:lnSpc>
                <a:spcPct val="80000"/>
              </a:lnSpc>
            </a:pPr>
            <a:r>
              <a:rPr lang="en-GB" b="1" smtClean="0">
                <a:solidFill>
                  <a:srgbClr val="FF0000"/>
                </a:solidFill>
              </a:rPr>
              <a:t>Multi-mission COMMS: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000" b="1" smtClean="0">
                <a:solidFill>
                  <a:schemeClr val="tx1"/>
                </a:solidFill>
                <a:latin typeface="Century Gothic" pitchFamily="34" charset="0"/>
              </a:rPr>
              <a:t>UMARF CISCO switchers replacement, </a:t>
            </a:r>
          </a:p>
          <a:p>
            <a:pPr marL="168275" indent="-168275"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GB" b="1" smtClean="0">
                <a:solidFill>
                  <a:srgbClr val="FF0000"/>
                </a:solidFill>
              </a:rPr>
              <a:t>Building Infrastructure:</a:t>
            </a:r>
            <a:r>
              <a:rPr lang="en-GB" sz="2800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2000" b="1" smtClean="0">
                <a:latin typeface="Century Gothic" pitchFamily="34" charset="0"/>
              </a:rPr>
              <a:t>TCE maintenance end Nov 10</a:t>
            </a:r>
            <a:endParaRPr lang="en-GB" sz="200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341438"/>
            <a:ext cx="893127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Metop-A Status</a:t>
            </a:r>
            <a:r>
              <a:rPr lang="en-GB" smtClean="0"/>
              <a:t> </a:t>
            </a:r>
            <a:r>
              <a:rPr lang="en-GB" sz="3200" smtClean="0"/>
              <a:t/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3729038" cy="4895850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GB" sz="160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1600" b="1" smtClean="0"/>
              <a:t>DHSA:</a:t>
            </a:r>
            <a:r>
              <a:rPr lang="en-GB" sz="1600" smtClean="0"/>
              <a:t> Redundant CCU I/O Board. Further investigation of I/O Board planned following a possible future PLSOL outage.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GB" sz="1600" smtClean="0"/>
              <a:t>Incident raised on ULFAR reception of unidentified command packet header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1600" b="1" smtClean="0"/>
              <a:t>HRPT</a:t>
            </a:r>
            <a:r>
              <a:rPr lang="en-GB" sz="1600" smtClean="0"/>
              <a:t>:B unit in restricted operation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1600" b="1" smtClean="0"/>
              <a:t>AMSU A1:</a:t>
            </a:r>
            <a:r>
              <a:rPr lang="en-GB" sz="1600" smtClean="0"/>
              <a:t> Noise on Channel 7 exceeding specification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1600" b="1" smtClean="0"/>
              <a:t>GOME-2:</a:t>
            </a:r>
            <a:r>
              <a:rPr lang="en-GB" sz="1600" smtClean="0"/>
              <a:t> Throughput testing performed August and September 2009.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1600" b="1" smtClean="0"/>
              <a:t>IASI:</a:t>
            </a:r>
            <a:r>
              <a:rPr lang="en-GB" sz="1600" smtClean="0"/>
              <a:t> patch uploaded to allow autonomous recovery on certain SEUs (September 2009.)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1600" b="1" smtClean="0"/>
              <a:t>A-DCS:</a:t>
            </a:r>
            <a:r>
              <a:rPr lang="en-GB" sz="1600" smtClean="0"/>
              <a:t> frequency complaints under investigation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1600" b="1" smtClean="0"/>
              <a:t>In-plane manoeuvre</a:t>
            </a:r>
            <a:r>
              <a:rPr lang="en-GB" sz="1600" smtClean="0"/>
              <a:t> planned December 2009.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5438" y="0"/>
            <a:ext cx="89868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038" y="1773238"/>
            <a:ext cx="5910262" cy="410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Metop-A Status</a:t>
            </a:r>
            <a:r>
              <a:rPr lang="en-GB" smtClean="0"/>
              <a:t> </a:t>
            </a:r>
            <a:r>
              <a:rPr lang="en-GB" sz="3200" smtClean="0"/>
              <a:t/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5438" y="0"/>
            <a:ext cx="89868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83358" name="Group 62"/>
          <p:cNvGraphicFramePr>
            <a:graphicFrameLocks noGrp="1"/>
          </p:cNvGraphicFramePr>
          <p:nvPr/>
        </p:nvGraphicFramePr>
        <p:xfrm>
          <a:off x="1793875" y="1860550"/>
          <a:ext cx="6032500" cy="3322638"/>
        </p:xfrm>
        <a:graphic>
          <a:graphicData uri="http://schemas.openxmlformats.org/drawingml/2006/table">
            <a:tbl>
              <a:tblPr/>
              <a:tblGrid>
                <a:gridCol w="938213"/>
                <a:gridCol w="5094287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Metop-A Major Events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Aug 09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A-DCS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 95 % Loss of Messages SEU Caused all high and low rate messages to be lost.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 Mission outage 1 day 12:34:00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Aug 09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IASI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SEU event: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Mission outage due to the SEU event (6h 6 min)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7th Sept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IASI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SEU event: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Mission outage due to the SEU event (17h 7 min)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17th Sept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Out-of-Plane Manoeuvre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Mission outages on HIRS, MHS, IASI,SEM, AMSU,GOME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30th Sept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IASI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Upload of On-board software for autonomous SEU recovery (for pre-defined anomaly signatures)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29th Oct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IASI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SEU event: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Mission outage due to the SEU event (5h 20 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Rectangle 35"/>
          <p:cNvSpPr>
            <a:spLocks noChangeArrowheads="1"/>
          </p:cNvSpPr>
          <p:nvPr/>
        </p:nvSpPr>
        <p:spPr bwMode="auto">
          <a:xfrm>
            <a:off x="2755900" y="5516563"/>
            <a:ext cx="361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 b="1">
                <a:cs typeface="Times New Roman" pitchFamily="18" charset="0"/>
              </a:rPr>
              <a:t>Metop-A major events July – 17 November 2009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UM_template_v03">
  <a:themeElements>
    <a:clrScheme name="2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2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9436</TotalTime>
  <Words>1828</Words>
  <Application>Microsoft Office PowerPoint</Application>
  <PresentationFormat>A4 Paper (210x297 mm)</PresentationFormat>
  <Paragraphs>302</Paragraphs>
  <Slides>35</Slides>
  <Notes>9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2_EUM_template_v03</vt:lpstr>
      <vt:lpstr>Slide 1</vt:lpstr>
      <vt:lpstr>Slide 2</vt:lpstr>
      <vt:lpstr>Slide 3</vt:lpstr>
      <vt:lpstr>Slide 4</vt:lpstr>
      <vt:lpstr>Slide 5</vt:lpstr>
      <vt:lpstr>Slide 6</vt:lpstr>
      <vt:lpstr>Slide 7</vt:lpstr>
      <vt:lpstr>Metop-A Status  </vt:lpstr>
      <vt:lpstr>Metop-A Status  </vt:lpstr>
      <vt:lpstr>Heavy Ion Risk Assessment – Steady State Flux (NOAA)</vt:lpstr>
      <vt:lpstr>HRPT: Current and future switch-on scenarios</vt:lpstr>
      <vt:lpstr>Metop-A HRPT Service Way Forward</vt:lpstr>
      <vt:lpstr>Slide 13</vt:lpstr>
      <vt:lpstr>Slide 14</vt:lpstr>
      <vt:lpstr>Slide 15</vt:lpstr>
      <vt:lpstr>Ground Segment Operations</vt:lpstr>
      <vt:lpstr>EPS Operations Planning</vt:lpstr>
      <vt:lpstr>EPS Product Operations Status and Planning</vt:lpstr>
      <vt:lpstr>JASON-2</vt:lpstr>
      <vt:lpstr>Third party data services</vt:lpstr>
      <vt:lpstr>EARS Objectives</vt:lpstr>
      <vt:lpstr>Reception of Data from Polar Orbiting Satellites</vt:lpstr>
      <vt:lpstr>The EARS System</vt:lpstr>
      <vt:lpstr>The EARS Services</vt:lpstr>
      <vt:lpstr>Metop-A HRPT Mitigation Activities</vt:lpstr>
      <vt:lpstr>Metop-A HRPT Mitigation Activities</vt:lpstr>
      <vt:lpstr>Metop-A HRPT Mitigation Activities</vt:lpstr>
      <vt:lpstr>Metop-A HRPT Mitigation Activities</vt:lpstr>
      <vt:lpstr>Metop-A HRPT Mitigation Activities</vt:lpstr>
      <vt:lpstr>EARS Geographical Coverage: Current (24 %)</vt:lpstr>
      <vt:lpstr>EARS Geographical Coverage: Planned (32 %)</vt:lpstr>
      <vt:lpstr>EARS Geographical Coverage: Potential (45 %)</vt:lpstr>
      <vt:lpstr>Other Evolution Aspects</vt:lpstr>
      <vt:lpstr>Slide 34</vt:lpstr>
      <vt:lpstr>Slide 35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ESS6User</dc:creator>
  <cp:lastModifiedBy>Simon Elliott</cp:lastModifiedBy>
  <cp:revision>201</cp:revision>
  <cp:lastPrinted>2002-06-07T13:49:56Z</cp:lastPrinted>
  <dcterms:created xsi:type="dcterms:W3CDTF">2002-06-07T13:49:43Z</dcterms:created>
  <dcterms:modified xsi:type="dcterms:W3CDTF">2009-12-09T08:44:41Z</dcterms:modified>
</cp:coreProperties>
</file>